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</p:sldMasterIdLst>
  <p:notesMasterIdLst>
    <p:notesMasterId r:id="rId13"/>
  </p:notesMasterIdLst>
  <p:sldIdLst>
    <p:sldId id="256" r:id="rId7"/>
    <p:sldId id="265" r:id="rId8"/>
    <p:sldId id="270" r:id="rId9"/>
    <p:sldId id="272" r:id="rId10"/>
    <p:sldId id="273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2A18E-5DA0-4FC8-BD78-4C97644D74C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CE7B1-E8F3-4D4E-B55C-F6A66D964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E5580-0472-47AC-B7DC-446CB07BE9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48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UNDP’s Earthquake Response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082" y="4574654"/>
            <a:ext cx="8364853" cy="625474"/>
          </a:xfrm>
        </p:spPr>
        <p:txBody>
          <a:bodyPr>
            <a:normAutofit fontScale="77500" lnSpcReduction="20000"/>
          </a:bodyPr>
          <a:lstStyle/>
          <a:p>
            <a:r>
              <a:rPr lang="en-GB" sz="2100" dirty="0"/>
              <a:t>Insights and Pathways to Enhanced Recovery</a:t>
            </a:r>
          </a:p>
          <a:p>
            <a:r>
              <a:rPr lang="en-GB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Arzu Karaarslan </a:t>
            </a:r>
            <a:r>
              <a:rPr lang="en-GB" sz="2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Azizoğlu</a:t>
            </a:r>
            <a:r>
              <a:rPr lang="en-GB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Local Economic Development Projects Coordinator at UNDP Türkiye</a:t>
            </a:r>
            <a:endParaRPr lang="en-GB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Priorities for Recovery </a:t>
            </a:r>
            <a:endParaRPr lang="en-US" dirty="0"/>
          </a:p>
        </p:txBody>
      </p:sp>
      <p:pic>
        <p:nvPicPr>
          <p:cNvPr id="5" name="Picture 4" descr="A diagram of recovery and reconstruction&#10;&#10;Description automatically generated">
            <a:extLst>
              <a:ext uri="{FF2B5EF4-FFF2-40B4-BE49-F238E27FC236}">
                <a16:creationId xmlns:a16="http://schemas.microsoft.com/office/drawing/2014/main" id="{1EDAC25E-EDF5-4A71-8C8B-1BC46E92A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1677988"/>
            <a:ext cx="11185451" cy="47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6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/>
              <a:t>UNDP’s </a:t>
            </a:r>
            <a:r>
              <a:rPr lang="en-GB" dirty="0"/>
              <a:t>R</a:t>
            </a:r>
            <a:r>
              <a:rPr lang="en-GB" sz="4400" b="1" dirty="0"/>
              <a:t>ecovery </a:t>
            </a:r>
            <a:r>
              <a:rPr lang="en-GB" dirty="0"/>
              <a:t>A</a:t>
            </a:r>
            <a:r>
              <a:rPr lang="en-GB" sz="4400" b="1" dirty="0"/>
              <a:t>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2CDDC-370C-5B04-303F-2460DC88C9F6}"/>
              </a:ext>
            </a:extLst>
          </p:cNvPr>
          <p:cNvSpPr txBox="1"/>
          <p:nvPr/>
        </p:nvSpPr>
        <p:spPr>
          <a:xfrm>
            <a:off x="757126" y="2090172"/>
            <a:ext cx="10677747" cy="267765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Myriad Pro"/>
              </a:rPr>
              <a:t>Restoring care services for vulnerable groups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68B1"/>
              </a:solidFill>
              <a:effectLst/>
              <a:uLnTx/>
              <a:uFillTx/>
              <a:latin typeface="Myriad Pro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Myriad Pro"/>
              </a:rPr>
              <a:t>Improving management of waste and earthquake debris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68B1"/>
              </a:solidFill>
              <a:effectLst/>
              <a:uLnTx/>
              <a:uFillTx/>
              <a:latin typeface="Myriad Pro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Myriad Pro"/>
              </a:rPr>
              <a:t>Restoring livelihoods and reviving business activity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68B1"/>
              </a:solidFill>
              <a:effectLst/>
              <a:uLnTx/>
              <a:uFillTx/>
              <a:latin typeface="Myriad Pro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Myriad Pro"/>
              </a:rPr>
              <a:t>Protecting endangered cultural heritage</a:t>
            </a:r>
          </a:p>
        </p:txBody>
      </p:sp>
    </p:spTree>
    <p:extLst>
      <p:ext uri="{BB962C8B-B14F-4D97-AF65-F5344CB8AC3E}">
        <p14:creationId xmlns:p14="http://schemas.microsoft.com/office/powerpoint/2010/main" val="160006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Key Elements 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E7C76-9BD6-EDDC-FC98-B5E57701D1AA}"/>
              </a:ext>
            </a:extLst>
          </p:cNvPr>
          <p:cNvSpPr txBox="1"/>
          <p:nvPr/>
        </p:nvSpPr>
        <p:spPr>
          <a:xfrm>
            <a:off x="345636" y="1374507"/>
            <a:ext cx="11250941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374151"/>
                </a:solidFill>
                <a:effectLst/>
                <a:latin typeface="Myriad Pro"/>
              </a:rPr>
              <a:t>Presence and Knowledge of the Region/Networks</a:t>
            </a:r>
            <a:endParaRPr lang="en-GB" b="0" i="0" dirty="0">
              <a:solidFill>
                <a:srgbClr val="374151"/>
              </a:solidFill>
              <a:effectLst/>
              <a:latin typeface="Myriad 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Myriad Pro"/>
              </a:rPr>
              <a:t>In-depth understanding of the region's socio-economic, cultural, and political dynamics.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Myriad Pro"/>
              </a:rPr>
              <a:t>Extensive network connections with local stakeholders, including government agencies, NGOs, and community leaders.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Myriad Pro"/>
              </a:rPr>
              <a:t>Profound knowledge of the region's history, challenges, and opportunities.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Myriad Pro"/>
              </a:rPr>
              <a:t>Ability to leverage local networks for informed decision-making and resource allocation.</a:t>
            </a:r>
          </a:p>
          <a:p>
            <a:pPr algn="l"/>
            <a:endParaRPr lang="en-GB" b="0" i="0" dirty="0">
              <a:solidFill>
                <a:srgbClr val="374151"/>
              </a:solidFill>
              <a:effectLst/>
              <a:latin typeface="Myriad Pro"/>
            </a:endParaRPr>
          </a:p>
          <a:p>
            <a:pPr algn="l"/>
            <a:r>
              <a:rPr lang="en-GB" b="1" i="0" dirty="0">
                <a:solidFill>
                  <a:srgbClr val="374151"/>
                </a:solidFill>
                <a:effectLst/>
                <a:latin typeface="Myriad Pro"/>
              </a:rPr>
              <a:t>Being Agile and Responsive:</a:t>
            </a:r>
            <a:endParaRPr lang="en-GB" b="0" i="0" dirty="0">
              <a:solidFill>
                <a:srgbClr val="374151"/>
              </a:solidFill>
              <a:effectLst/>
              <a:latin typeface="Myriad 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Myriad Pro"/>
              </a:rPr>
              <a:t>Rapid adaptation to changing circumstances and emerging challenges.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Myriad Pro"/>
              </a:rPr>
              <a:t>Quick decision-making to address urgent issues and seize opportunities.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Myriad Pro"/>
              </a:rPr>
              <a:t>Flexible resource allocation to meet evolving needs.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Myriad Pro"/>
              </a:rPr>
              <a:t>Proactive problem-solving and continuous improvement in response strategies.</a:t>
            </a:r>
          </a:p>
          <a:p>
            <a:pPr algn="l"/>
            <a:endParaRPr lang="en-GB" b="0" i="0" dirty="0">
              <a:solidFill>
                <a:srgbClr val="374151"/>
              </a:solidFill>
              <a:effectLst/>
              <a:latin typeface="Myriad Pro"/>
            </a:endParaRPr>
          </a:p>
          <a:p>
            <a:pPr algn="l"/>
            <a:r>
              <a:rPr lang="en-GB" b="1" i="0" dirty="0">
                <a:solidFill>
                  <a:srgbClr val="374151"/>
                </a:solidFill>
                <a:effectLst/>
                <a:latin typeface="Myriad Pro"/>
              </a:rPr>
              <a:t>Human-</a:t>
            </a:r>
            <a:r>
              <a:rPr lang="en-GB" b="1" i="0" dirty="0" err="1">
                <a:solidFill>
                  <a:srgbClr val="374151"/>
                </a:solidFill>
                <a:effectLst/>
                <a:latin typeface="Myriad Pro"/>
              </a:rPr>
              <a:t>Centered</a:t>
            </a:r>
            <a:r>
              <a:rPr lang="en-GB" b="1" i="0" dirty="0">
                <a:solidFill>
                  <a:srgbClr val="374151"/>
                </a:solidFill>
                <a:effectLst/>
                <a:latin typeface="Myriad Pro"/>
              </a:rPr>
              <a:t> and Considering Special Groups/Needs:</a:t>
            </a:r>
            <a:endParaRPr lang="en-GB" b="0" i="0" dirty="0">
              <a:solidFill>
                <a:srgbClr val="374151"/>
              </a:solidFill>
              <a:effectLst/>
              <a:latin typeface="Myriad 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Myriad Pro"/>
              </a:rPr>
              <a:t>Prioritizing the well-being and dignity of individuals and communities.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Myriad Pro"/>
              </a:rPr>
              <a:t>Tailoring solutions to meet the specific needs of vulnerable populations.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Myriad Pro"/>
              </a:rPr>
              <a:t>Ensuring inclusivity and equity in all interventions.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Myriad Pro"/>
              </a:rPr>
              <a:t>Empathy-driven approaches that address unique circumstances and perspectives.</a:t>
            </a:r>
          </a:p>
          <a:p>
            <a:pPr algn="l"/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65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Key Elements 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E7C76-9BD6-EDDC-FC98-B5E57701D1AA}"/>
              </a:ext>
            </a:extLst>
          </p:cNvPr>
          <p:cNvSpPr txBox="1"/>
          <p:nvPr/>
        </p:nvSpPr>
        <p:spPr>
          <a:xfrm>
            <a:off x="345636" y="1374507"/>
            <a:ext cx="1125094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74151"/>
                </a:solidFill>
                <a:latin typeface="Myriad Pro"/>
              </a:rPr>
              <a:t>Communication/Coordination and Cooperation at Local Level: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4151"/>
                </a:solidFill>
                <a:latin typeface="Myriad Pro"/>
              </a:rPr>
              <a:t>Effective communication channels established with local partners and stakeholders.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4151"/>
                </a:solidFill>
                <a:latin typeface="Myriad Pro"/>
              </a:rPr>
              <a:t>Seamless coordination among various organizations, agencies, and community groups.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4151"/>
                </a:solidFill>
                <a:latin typeface="Myriad Pro"/>
              </a:rPr>
              <a:t>Building trust-based relationships to enhance cooperation and collaboration.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4151"/>
                </a:solidFill>
                <a:latin typeface="Myriad Pro"/>
              </a:rPr>
              <a:t>Local-level decision-making and problem-solving to empower communities.</a:t>
            </a:r>
          </a:p>
          <a:p>
            <a:endParaRPr lang="en-GB" b="1" dirty="0">
              <a:solidFill>
                <a:srgbClr val="374151"/>
              </a:solidFill>
              <a:latin typeface="Myriad Pro"/>
            </a:endParaRPr>
          </a:p>
          <a:p>
            <a:r>
              <a:rPr lang="en-GB" b="1" dirty="0">
                <a:solidFill>
                  <a:srgbClr val="374151"/>
                </a:solidFill>
                <a:latin typeface="Myriad Pro"/>
              </a:rPr>
              <a:t>Invest More in Prevention and Preparedness: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4151"/>
                </a:solidFill>
                <a:latin typeface="Myriad Pro"/>
              </a:rPr>
              <a:t>Allocating resources for proactive risk assessment and mitigation.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4151"/>
                </a:solidFill>
                <a:latin typeface="Myriad Pro"/>
              </a:rPr>
              <a:t>Developing comprehensive preparedness plans for various types of crises.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4151"/>
                </a:solidFill>
                <a:latin typeface="Myriad Pro"/>
              </a:rPr>
              <a:t>Investment in education and training to enhance local resilience.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4151"/>
                </a:solidFill>
                <a:latin typeface="Myriad Pro"/>
              </a:rPr>
              <a:t>Advocating for policies that prioritize prevention and early intervention.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95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1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04553-3E3C-4767-9D24-7D5707FBF882}">
  <ds:schemaRefs>
    <ds:schemaRef ds:uri="059678d3-0933-4798-85ce-4e8030ba05bc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d6d9d182-1b51-4d13-91b7-4a83422f327c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299</Words>
  <Application>Microsoft Office PowerPoint</Application>
  <PresentationFormat>Widescreen</PresentationFormat>
  <Paragraphs>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Myriad Pro</vt:lpstr>
      <vt:lpstr>Söhne</vt:lpstr>
      <vt:lpstr>Wingdings</vt:lpstr>
      <vt:lpstr>Office Theme</vt:lpstr>
      <vt:lpstr>Custom Design</vt:lpstr>
      <vt:lpstr> UNDP’s Earthquake Response</vt:lpstr>
      <vt:lpstr>Priorities for Recovery </vt:lpstr>
      <vt:lpstr>UNDP’s Recovery Activities</vt:lpstr>
      <vt:lpstr>Key Elements  </vt:lpstr>
      <vt:lpstr>Key Elements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Arzu Karaarslan</cp:lastModifiedBy>
  <cp:revision>32</cp:revision>
  <dcterms:created xsi:type="dcterms:W3CDTF">2020-05-07T16:23:44Z</dcterms:created>
  <dcterms:modified xsi:type="dcterms:W3CDTF">2023-10-03T12:57:01Z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0x010100B4981E8A26D6C246AE44E9FDAFE54C35</vt:lpwstr>
  </property>
</Properties>
</file>