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427" r:id="rId3"/>
    <p:sldId id="397" r:id="rId4"/>
    <p:sldId id="418" r:id="rId5"/>
    <p:sldId id="389" r:id="rId6"/>
    <p:sldId id="412" r:id="rId7"/>
    <p:sldId id="413" r:id="rId8"/>
    <p:sldId id="398" r:id="rId9"/>
    <p:sldId id="434" r:id="rId10"/>
    <p:sldId id="28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os Voulellis" initials="PV" lastIdx="1" clrIdx="0">
    <p:extLst>
      <p:ext uri="{19B8F6BF-5375-455C-9EA6-DF929625EA0E}">
        <p15:presenceInfo xmlns:p15="http://schemas.microsoft.com/office/powerpoint/2012/main" userId="S::pvoulellis@parkpal.gr::5585e987-c172-4dc4-aac5-566fc8683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6A4"/>
    <a:srgbClr val="0F3E65"/>
    <a:srgbClr val="F2B617"/>
    <a:srgbClr val="3694E2"/>
    <a:srgbClr val="94C6F0"/>
    <a:srgbClr val="456010"/>
    <a:srgbClr val="668E17"/>
    <a:srgbClr val="87BC1E"/>
    <a:srgbClr val="C5EA7A"/>
    <a:srgbClr val="BD8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DB824-3B7A-491F-BBC0-12BC8E438BA4}" v="9" dt="2023-10-04T20:29:16.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4" autoAdjust="0"/>
    <p:restoredTop sz="91993" autoAdjust="0"/>
  </p:normalViewPr>
  <p:slideViewPr>
    <p:cSldViewPr>
      <p:cViewPr varScale="1">
        <p:scale>
          <a:sx n="109" d="100"/>
          <a:sy n="109" d="100"/>
        </p:scale>
        <p:origin x="643"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VOULELLIS" userId="7bd91fff5caa400f" providerId="LiveId" clId="{7DBDB824-3B7A-491F-BBC0-12BC8E438BA4}"/>
    <pc:docChg chg="undo custSel addSld delSld modSld sldOrd">
      <pc:chgData name="PANAGIOTIS VOULELLIS" userId="7bd91fff5caa400f" providerId="LiveId" clId="{7DBDB824-3B7A-491F-BBC0-12BC8E438BA4}" dt="2023-10-05T10:40:34.469" v="150" actId="47"/>
      <pc:docMkLst>
        <pc:docMk/>
      </pc:docMkLst>
      <pc:sldChg chg="addSp delSp modSp mod">
        <pc:chgData name="PANAGIOTIS VOULELLIS" userId="7bd91fff5caa400f" providerId="LiveId" clId="{7DBDB824-3B7A-491F-BBC0-12BC8E438BA4}" dt="2023-10-04T19:11:38.625" v="39" actId="1076"/>
        <pc:sldMkLst>
          <pc:docMk/>
          <pc:sldMk cId="1076317506" sldId="257"/>
        </pc:sldMkLst>
        <pc:spChg chg="mod">
          <ac:chgData name="PANAGIOTIS VOULELLIS" userId="7bd91fff5caa400f" providerId="LiveId" clId="{7DBDB824-3B7A-491F-BBC0-12BC8E438BA4}" dt="2023-10-04T19:11:31.091" v="38"/>
          <ac:spMkLst>
            <pc:docMk/>
            <pc:sldMk cId="1076317506" sldId="257"/>
            <ac:spMk id="4" creationId="{DBC03DF9-ACAA-7B28-9CB7-B73E2A0F79AF}"/>
          </ac:spMkLst>
        </pc:spChg>
        <pc:spChg chg="add del">
          <ac:chgData name="PANAGIOTIS VOULELLIS" userId="7bd91fff5caa400f" providerId="LiveId" clId="{7DBDB824-3B7A-491F-BBC0-12BC8E438BA4}" dt="2023-10-04T19:08:01.795" v="2" actId="22"/>
          <ac:spMkLst>
            <pc:docMk/>
            <pc:sldMk cId="1076317506" sldId="257"/>
            <ac:spMk id="5" creationId="{C4A953CB-CE6F-30F3-944B-F885705DD2AD}"/>
          </ac:spMkLst>
        </pc:spChg>
        <pc:picChg chg="del">
          <ac:chgData name="PANAGIOTIS VOULELLIS" userId="7bd91fff5caa400f" providerId="LiveId" clId="{7DBDB824-3B7A-491F-BBC0-12BC8E438BA4}" dt="2023-10-04T19:07:57.699" v="0" actId="478"/>
          <ac:picMkLst>
            <pc:docMk/>
            <pc:sldMk cId="1076317506" sldId="257"/>
            <ac:picMk id="7" creationId="{BF87269E-1171-7FD6-0D7B-BE17EA14D3C9}"/>
          </ac:picMkLst>
        </pc:picChg>
        <pc:picChg chg="add mod">
          <ac:chgData name="PANAGIOTIS VOULELLIS" userId="7bd91fff5caa400f" providerId="LiveId" clId="{7DBDB824-3B7A-491F-BBC0-12BC8E438BA4}" dt="2023-10-04T19:08:50.473" v="10" actId="1076"/>
          <ac:picMkLst>
            <pc:docMk/>
            <pc:sldMk cId="1076317506" sldId="257"/>
            <ac:picMk id="8" creationId="{85A3B45A-BC09-D349-59A4-711926EA05AE}"/>
          </ac:picMkLst>
        </pc:picChg>
        <pc:picChg chg="add mod">
          <ac:chgData name="PANAGIOTIS VOULELLIS" userId="7bd91fff5caa400f" providerId="LiveId" clId="{7DBDB824-3B7A-491F-BBC0-12BC8E438BA4}" dt="2023-10-04T19:09:22.688" v="22" actId="1076"/>
          <ac:picMkLst>
            <pc:docMk/>
            <pc:sldMk cId="1076317506" sldId="257"/>
            <ac:picMk id="10" creationId="{61F94E90-3BE9-0587-443A-C229741BBE12}"/>
          </ac:picMkLst>
        </pc:picChg>
        <pc:picChg chg="mod">
          <ac:chgData name="PANAGIOTIS VOULELLIS" userId="7bd91fff5caa400f" providerId="LiveId" clId="{7DBDB824-3B7A-491F-BBC0-12BC8E438BA4}" dt="2023-10-04T19:11:38.625" v="39" actId="1076"/>
          <ac:picMkLst>
            <pc:docMk/>
            <pc:sldMk cId="1076317506" sldId="257"/>
            <ac:picMk id="14" creationId="{DA2F3191-FF5D-15C4-D184-A13E259FC4D3}"/>
          </ac:picMkLst>
        </pc:picChg>
        <pc:picChg chg="del">
          <ac:chgData name="PANAGIOTIS VOULELLIS" userId="7bd91fff5caa400f" providerId="LiveId" clId="{7DBDB824-3B7A-491F-BBC0-12BC8E438BA4}" dt="2023-10-04T19:08:40.401" v="6" actId="478"/>
          <ac:picMkLst>
            <pc:docMk/>
            <pc:sldMk cId="1076317506" sldId="257"/>
            <ac:picMk id="27" creationId="{6B5400B2-FEF8-21F0-C377-DC277B964E28}"/>
          </ac:picMkLst>
        </pc:picChg>
      </pc:sldChg>
      <pc:sldChg chg="addSp delSp modSp mod">
        <pc:chgData name="PANAGIOTIS VOULELLIS" userId="7bd91fff5caa400f" providerId="LiveId" clId="{7DBDB824-3B7A-491F-BBC0-12BC8E438BA4}" dt="2023-10-04T20:15:34.834" v="97" actId="1076"/>
        <pc:sldMkLst>
          <pc:docMk/>
          <pc:sldMk cId="403360270" sldId="287"/>
        </pc:sldMkLst>
        <pc:picChg chg="del">
          <ac:chgData name="PANAGIOTIS VOULELLIS" userId="7bd91fff5caa400f" providerId="LiveId" clId="{7DBDB824-3B7A-491F-BBC0-12BC8E438BA4}" dt="2023-10-04T20:15:31.384" v="95" actId="478"/>
          <ac:picMkLst>
            <pc:docMk/>
            <pc:sldMk cId="403360270" sldId="287"/>
            <ac:picMk id="3" creationId="{F8D67FB4-4308-E2EB-B35C-66EE31F3C35B}"/>
          </ac:picMkLst>
        </pc:picChg>
        <pc:picChg chg="add mod">
          <ac:chgData name="PANAGIOTIS VOULELLIS" userId="7bd91fff5caa400f" providerId="LiveId" clId="{7DBDB824-3B7A-491F-BBC0-12BC8E438BA4}" dt="2023-10-04T20:15:34.834" v="97" actId="1076"/>
          <ac:picMkLst>
            <pc:docMk/>
            <pc:sldMk cId="403360270" sldId="287"/>
            <ac:picMk id="5" creationId="{806285B5-6BF0-C4CF-E590-38AF548D1A7C}"/>
          </ac:picMkLst>
        </pc:picChg>
        <pc:picChg chg="add mod">
          <ac:chgData name="PANAGIOTIS VOULELLIS" userId="7bd91fff5caa400f" providerId="LiveId" clId="{7DBDB824-3B7A-491F-BBC0-12BC8E438BA4}" dt="2023-10-04T20:15:34.834" v="97" actId="1076"/>
          <ac:picMkLst>
            <pc:docMk/>
            <pc:sldMk cId="403360270" sldId="287"/>
            <ac:picMk id="10" creationId="{6A797ECD-894B-81B8-51D0-4E0518A30A55}"/>
          </ac:picMkLst>
        </pc:picChg>
        <pc:picChg chg="del">
          <ac:chgData name="PANAGIOTIS VOULELLIS" userId="7bd91fff5caa400f" providerId="LiveId" clId="{7DBDB824-3B7A-491F-BBC0-12BC8E438BA4}" dt="2023-10-04T20:15:29.552" v="94" actId="478"/>
          <ac:picMkLst>
            <pc:docMk/>
            <pc:sldMk cId="403360270" sldId="287"/>
            <ac:picMk id="12" creationId="{6B63C103-5251-40FD-7CBC-2FFA83BD79AC}"/>
          </ac:picMkLst>
        </pc:picChg>
      </pc:sldChg>
      <pc:sldChg chg="ord">
        <pc:chgData name="PANAGIOTIS VOULELLIS" userId="7bd91fff5caa400f" providerId="LiveId" clId="{7DBDB824-3B7A-491F-BBC0-12BC8E438BA4}" dt="2023-10-04T20:07:25.258" v="91"/>
        <pc:sldMkLst>
          <pc:docMk/>
          <pc:sldMk cId="4252405757" sldId="398"/>
        </pc:sldMkLst>
      </pc:sldChg>
      <pc:sldChg chg="addSp modSp del">
        <pc:chgData name="PANAGIOTIS VOULELLIS" userId="7bd91fff5caa400f" providerId="LiveId" clId="{7DBDB824-3B7A-491F-BBC0-12BC8E438BA4}" dt="2023-10-04T20:10:04.635" v="93" actId="47"/>
        <pc:sldMkLst>
          <pc:docMk/>
          <pc:sldMk cId="1180944112" sldId="411"/>
        </pc:sldMkLst>
        <pc:spChg chg="add mod">
          <ac:chgData name="PANAGIOTIS VOULELLIS" userId="7bd91fff5caa400f" providerId="LiveId" clId="{7DBDB824-3B7A-491F-BBC0-12BC8E438BA4}" dt="2023-10-04T20:09:55.974" v="92"/>
          <ac:spMkLst>
            <pc:docMk/>
            <pc:sldMk cId="1180944112" sldId="411"/>
            <ac:spMk id="4" creationId="{BB7D8198-B7F5-D553-654A-3142BC51B577}"/>
          </ac:spMkLst>
        </pc:spChg>
      </pc:sldChg>
      <pc:sldChg chg="delSp modSp del mod">
        <pc:chgData name="PANAGIOTIS VOULELLIS" userId="7bd91fff5caa400f" providerId="LiveId" clId="{7DBDB824-3B7A-491F-BBC0-12BC8E438BA4}" dt="2023-10-04T20:10:04.635" v="93" actId="47"/>
        <pc:sldMkLst>
          <pc:docMk/>
          <pc:sldMk cId="2091977924" sldId="416"/>
        </pc:sldMkLst>
        <pc:spChg chg="del mod">
          <ac:chgData name="PANAGIOTIS VOULELLIS" userId="7bd91fff5caa400f" providerId="LiveId" clId="{7DBDB824-3B7A-491F-BBC0-12BC8E438BA4}" dt="2023-10-04T20:06:33.951" v="88" actId="478"/>
          <ac:spMkLst>
            <pc:docMk/>
            <pc:sldMk cId="2091977924" sldId="416"/>
            <ac:spMk id="7" creationId="{BE191375-19D2-2D0B-9C04-52BCB6493613}"/>
          </ac:spMkLst>
        </pc:spChg>
      </pc:sldChg>
      <pc:sldChg chg="delSp del mod">
        <pc:chgData name="PANAGIOTIS VOULELLIS" userId="7bd91fff5caa400f" providerId="LiveId" clId="{7DBDB824-3B7A-491F-BBC0-12BC8E438BA4}" dt="2023-10-04T21:13:44.128" v="149" actId="47"/>
        <pc:sldMkLst>
          <pc:docMk/>
          <pc:sldMk cId="2136173555" sldId="417"/>
        </pc:sldMkLst>
        <pc:spChg chg="del">
          <ac:chgData name="PANAGIOTIS VOULELLIS" userId="7bd91fff5caa400f" providerId="LiveId" clId="{7DBDB824-3B7A-491F-BBC0-12BC8E438BA4}" dt="2023-10-04T19:47:17.787" v="86" actId="478"/>
          <ac:spMkLst>
            <pc:docMk/>
            <pc:sldMk cId="2136173555" sldId="417"/>
            <ac:spMk id="2" creationId="{00000000-0000-0000-0000-000000000000}"/>
          </ac:spMkLst>
        </pc:spChg>
        <pc:spChg chg="del">
          <ac:chgData name="PANAGIOTIS VOULELLIS" userId="7bd91fff5caa400f" providerId="LiveId" clId="{7DBDB824-3B7A-491F-BBC0-12BC8E438BA4}" dt="2023-10-04T19:47:17.787" v="86" actId="478"/>
          <ac:spMkLst>
            <pc:docMk/>
            <pc:sldMk cId="2136173555" sldId="417"/>
            <ac:spMk id="3" creationId="{C72EB635-D5DB-086B-9789-18FF3E1F845C}"/>
          </ac:spMkLst>
        </pc:spChg>
        <pc:spChg chg="del">
          <ac:chgData name="PANAGIOTIS VOULELLIS" userId="7bd91fff5caa400f" providerId="LiveId" clId="{7DBDB824-3B7A-491F-BBC0-12BC8E438BA4}" dt="2023-10-04T19:47:17.787" v="86" actId="478"/>
          <ac:spMkLst>
            <pc:docMk/>
            <pc:sldMk cId="2136173555" sldId="417"/>
            <ac:spMk id="4" creationId="{C534D9F3-3E07-DDE3-7187-5C655C2E8B12}"/>
          </ac:spMkLst>
        </pc:spChg>
        <pc:spChg chg="del">
          <ac:chgData name="PANAGIOTIS VOULELLIS" userId="7bd91fff5caa400f" providerId="LiveId" clId="{7DBDB824-3B7A-491F-BBC0-12BC8E438BA4}" dt="2023-10-04T19:47:17.787" v="86" actId="478"/>
          <ac:spMkLst>
            <pc:docMk/>
            <pc:sldMk cId="2136173555" sldId="417"/>
            <ac:spMk id="6" creationId="{ACE2001A-C089-D491-CF66-E4E4DEA37BF0}"/>
          </ac:spMkLst>
        </pc:spChg>
        <pc:spChg chg="del">
          <ac:chgData name="PANAGIOTIS VOULELLIS" userId="7bd91fff5caa400f" providerId="LiveId" clId="{7DBDB824-3B7A-491F-BBC0-12BC8E438BA4}" dt="2023-10-04T19:47:17.787" v="86" actId="478"/>
          <ac:spMkLst>
            <pc:docMk/>
            <pc:sldMk cId="2136173555" sldId="417"/>
            <ac:spMk id="8" creationId="{288FF41A-6E67-64B0-726F-52E00EFA8DA6}"/>
          </ac:spMkLst>
        </pc:spChg>
        <pc:spChg chg="del">
          <ac:chgData name="PANAGIOTIS VOULELLIS" userId="7bd91fff5caa400f" providerId="LiveId" clId="{7DBDB824-3B7A-491F-BBC0-12BC8E438BA4}" dt="2023-10-04T19:47:17.787" v="86" actId="478"/>
          <ac:spMkLst>
            <pc:docMk/>
            <pc:sldMk cId="2136173555" sldId="417"/>
            <ac:spMk id="9" creationId="{78B4A811-D283-89C3-EA3C-A712EC39AE5E}"/>
          </ac:spMkLst>
        </pc:spChg>
        <pc:spChg chg="del">
          <ac:chgData name="PANAGIOTIS VOULELLIS" userId="7bd91fff5caa400f" providerId="LiveId" clId="{7DBDB824-3B7A-491F-BBC0-12BC8E438BA4}" dt="2023-10-04T19:47:17.787" v="86" actId="478"/>
          <ac:spMkLst>
            <pc:docMk/>
            <pc:sldMk cId="2136173555" sldId="417"/>
            <ac:spMk id="11" creationId="{FF3C658D-132E-AA47-656E-39F7140AD899}"/>
          </ac:spMkLst>
        </pc:spChg>
        <pc:spChg chg="del">
          <ac:chgData name="PANAGIOTIS VOULELLIS" userId="7bd91fff5caa400f" providerId="LiveId" clId="{7DBDB824-3B7A-491F-BBC0-12BC8E438BA4}" dt="2023-10-04T19:47:17.787" v="86" actId="478"/>
          <ac:spMkLst>
            <pc:docMk/>
            <pc:sldMk cId="2136173555" sldId="417"/>
            <ac:spMk id="12" creationId="{D427DC48-AE18-0302-4F9A-C83F02EF50BA}"/>
          </ac:spMkLst>
        </pc:spChg>
        <pc:spChg chg="del">
          <ac:chgData name="PANAGIOTIS VOULELLIS" userId="7bd91fff5caa400f" providerId="LiveId" clId="{7DBDB824-3B7A-491F-BBC0-12BC8E438BA4}" dt="2023-10-04T19:47:17.787" v="86" actId="478"/>
          <ac:spMkLst>
            <pc:docMk/>
            <pc:sldMk cId="2136173555" sldId="417"/>
            <ac:spMk id="13" creationId="{06ED9A6F-A387-9DC6-BD80-9D8263745676}"/>
          </ac:spMkLst>
        </pc:spChg>
        <pc:spChg chg="del">
          <ac:chgData name="PANAGIOTIS VOULELLIS" userId="7bd91fff5caa400f" providerId="LiveId" clId="{7DBDB824-3B7A-491F-BBC0-12BC8E438BA4}" dt="2023-10-04T19:47:17.787" v="86" actId="478"/>
          <ac:spMkLst>
            <pc:docMk/>
            <pc:sldMk cId="2136173555" sldId="417"/>
            <ac:spMk id="17" creationId="{00000000-0000-0000-0000-000000000000}"/>
          </ac:spMkLst>
        </pc:spChg>
        <pc:spChg chg="del">
          <ac:chgData name="PANAGIOTIS VOULELLIS" userId="7bd91fff5caa400f" providerId="LiveId" clId="{7DBDB824-3B7A-491F-BBC0-12BC8E438BA4}" dt="2023-10-04T19:47:17.787" v="86" actId="478"/>
          <ac:spMkLst>
            <pc:docMk/>
            <pc:sldMk cId="2136173555" sldId="417"/>
            <ac:spMk id="19" creationId="{88A30BA8-7C96-5FBE-519B-E6EF418FC4CB}"/>
          </ac:spMkLst>
        </pc:spChg>
        <pc:cxnChg chg="del">
          <ac:chgData name="PANAGIOTIS VOULELLIS" userId="7bd91fff5caa400f" providerId="LiveId" clId="{7DBDB824-3B7A-491F-BBC0-12BC8E438BA4}" dt="2023-10-04T19:47:17.787" v="86" actId="478"/>
          <ac:cxnSpMkLst>
            <pc:docMk/>
            <pc:sldMk cId="2136173555" sldId="417"/>
            <ac:cxnSpMk id="16" creationId="{00000000-0000-0000-0000-000000000000}"/>
          </ac:cxnSpMkLst>
        </pc:cxnChg>
      </pc:sldChg>
      <pc:sldChg chg="modSp add mod">
        <pc:chgData name="PANAGIOTIS VOULELLIS" userId="7bd91fff5caa400f" providerId="LiveId" clId="{7DBDB824-3B7A-491F-BBC0-12BC8E438BA4}" dt="2023-10-04T19:20:39.903" v="44"/>
        <pc:sldMkLst>
          <pc:docMk/>
          <pc:sldMk cId="494467251" sldId="427"/>
        </pc:sldMkLst>
        <pc:spChg chg="mod">
          <ac:chgData name="PANAGIOTIS VOULELLIS" userId="7bd91fff5caa400f" providerId="LiveId" clId="{7DBDB824-3B7A-491F-BBC0-12BC8E438BA4}" dt="2023-10-04T19:20:18.899" v="43"/>
          <ac:spMkLst>
            <pc:docMk/>
            <pc:sldMk cId="494467251" sldId="427"/>
            <ac:spMk id="4" creationId="{D7AAEE4D-4E4D-260E-130A-0EC8726600DE}"/>
          </ac:spMkLst>
        </pc:spChg>
        <pc:spChg chg="mod">
          <ac:chgData name="PANAGIOTIS VOULELLIS" userId="7bd91fff5caa400f" providerId="LiveId" clId="{7DBDB824-3B7A-491F-BBC0-12BC8E438BA4}" dt="2023-10-04T19:20:09.207" v="42"/>
          <ac:spMkLst>
            <pc:docMk/>
            <pc:sldMk cId="494467251" sldId="427"/>
            <ac:spMk id="5" creationId="{7D2D7CFD-7EFB-D5B9-703C-6F52C89450BB}"/>
          </ac:spMkLst>
        </pc:spChg>
        <pc:spChg chg="mod">
          <ac:chgData name="PANAGIOTIS VOULELLIS" userId="7bd91fff5caa400f" providerId="LiveId" clId="{7DBDB824-3B7A-491F-BBC0-12BC8E438BA4}" dt="2023-10-04T19:20:39.903" v="44"/>
          <ac:spMkLst>
            <pc:docMk/>
            <pc:sldMk cId="494467251" sldId="427"/>
            <ac:spMk id="8" creationId="{B6EB2394-3A40-42F6-C5A5-477F2D7C751E}"/>
          </ac:spMkLst>
        </pc:spChg>
        <pc:spChg chg="mod">
          <ac:chgData name="PANAGIOTIS VOULELLIS" userId="7bd91fff5caa400f" providerId="LiveId" clId="{7DBDB824-3B7A-491F-BBC0-12BC8E438BA4}" dt="2023-10-04T19:19:54.896" v="41"/>
          <ac:spMkLst>
            <pc:docMk/>
            <pc:sldMk cId="494467251" sldId="427"/>
            <ac:spMk id="9" creationId="{62CA269A-D41A-4AEB-A407-91265B96D8E4}"/>
          </ac:spMkLst>
        </pc:spChg>
      </pc:sldChg>
      <pc:sldChg chg="modSp add del mod">
        <pc:chgData name="PANAGIOTIS VOULELLIS" userId="7bd91fff5caa400f" providerId="LiveId" clId="{7DBDB824-3B7A-491F-BBC0-12BC8E438BA4}" dt="2023-10-04T20:07:19.923" v="89" actId="47"/>
        <pc:sldMkLst>
          <pc:docMk/>
          <pc:sldMk cId="2224843332" sldId="430"/>
        </pc:sldMkLst>
        <pc:spChg chg="mod">
          <ac:chgData name="PANAGIOTIS VOULELLIS" userId="7bd91fff5caa400f" providerId="LiveId" clId="{7DBDB824-3B7A-491F-BBC0-12BC8E438BA4}" dt="2023-10-04T19:40:43.163" v="75"/>
          <ac:spMkLst>
            <pc:docMk/>
            <pc:sldMk cId="2224843332" sldId="430"/>
            <ac:spMk id="9" creationId="{1E192707-6DB9-501C-66E9-EBD180257828}"/>
          </ac:spMkLst>
        </pc:spChg>
        <pc:spChg chg="mod">
          <ac:chgData name="PANAGIOTIS VOULELLIS" userId="7bd91fff5caa400f" providerId="LiveId" clId="{7DBDB824-3B7A-491F-BBC0-12BC8E438BA4}" dt="2023-10-04T19:41:05.734" v="76"/>
          <ac:spMkLst>
            <pc:docMk/>
            <pc:sldMk cId="2224843332" sldId="430"/>
            <ac:spMk id="84" creationId="{A6FF36E3-E826-6E32-A205-0946D6B0BABE}"/>
          </ac:spMkLst>
        </pc:spChg>
        <pc:spChg chg="mod">
          <ac:chgData name="PANAGIOTIS VOULELLIS" userId="7bd91fff5caa400f" providerId="LiveId" clId="{7DBDB824-3B7A-491F-BBC0-12BC8E438BA4}" dt="2023-10-04T19:41:16.464" v="77"/>
          <ac:spMkLst>
            <pc:docMk/>
            <pc:sldMk cId="2224843332" sldId="430"/>
            <ac:spMk id="89" creationId="{98DE3541-DCEC-FBD1-EC06-2014ECEC09F8}"/>
          </ac:spMkLst>
        </pc:spChg>
        <pc:spChg chg="mod">
          <ac:chgData name="PANAGIOTIS VOULELLIS" userId="7bd91fff5caa400f" providerId="LiveId" clId="{7DBDB824-3B7A-491F-BBC0-12BC8E438BA4}" dt="2023-10-04T19:41:27.858" v="78"/>
          <ac:spMkLst>
            <pc:docMk/>
            <pc:sldMk cId="2224843332" sldId="430"/>
            <ac:spMk id="95" creationId="{3563E862-3F9B-9080-C723-4BA86F190755}"/>
          </ac:spMkLst>
        </pc:spChg>
        <pc:spChg chg="mod">
          <ac:chgData name="PANAGIOTIS VOULELLIS" userId="7bd91fff5caa400f" providerId="LiveId" clId="{7DBDB824-3B7A-491F-BBC0-12BC8E438BA4}" dt="2023-10-04T19:43:06.172" v="79"/>
          <ac:spMkLst>
            <pc:docMk/>
            <pc:sldMk cId="2224843332" sldId="430"/>
            <ac:spMk id="99" creationId="{4D31A2E9-BA5D-5C22-5991-D812A508F31D}"/>
          </ac:spMkLst>
        </pc:spChg>
        <pc:spChg chg="mod">
          <ac:chgData name="PANAGIOTIS VOULELLIS" userId="7bd91fff5caa400f" providerId="LiveId" clId="{7DBDB824-3B7A-491F-BBC0-12BC8E438BA4}" dt="2023-10-04T19:43:53.497" v="80"/>
          <ac:spMkLst>
            <pc:docMk/>
            <pc:sldMk cId="2224843332" sldId="430"/>
            <ac:spMk id="103" creationId="{72DED556-AF0A-BDA0-1D96-33714ED4760F}"/>
          </ac:spMkLst>
        </pc:spChg>
        <pc:spChg chg="mod">
          <ac:chgData name="PANAGIOTIS VOULELLIS" userId="7bd91fff5caa400f" providerId="LiveId" clId="{7DBDB824-3B7A-491F-BBC0-12BC8E438BA4}" dt="2023-10-04T19:45:53.985" v="84"/>
          <ac:spMkLst>
            <pc:docMk/>
            <pc:sldMk cId="2224843332" sldId="430"/>
            <ac:spMk id="122" creationId="{073BF53D-E4CC-8298-B2C8-AE241867E537}"/>
          </ac:spMkLst>
        </pc:spChg>
        <pc:spChg chg="mod">
          <ac:chgData name="PANAGIOTIS VOULELLIS" userId="7bd91fff5caa400f" providerId="LiveId" clId="{7DBDB824-3B7A-491F-BBC0-12BC8E438BA4}" dt="2023-10-04T19:46:36.583" v="85"/>
          <ac:spMkLst>
            <pc:docMk/>
            <pc:sldMk cId="2224843332" sldId="430"/>
            <ac:spMk id="123" creationId="{D55CA224-57A5-DF58-AB6B-A0C70EB5A649}"/>
          </ac:spMkLst>
        </pc:spChg>
        <pc:spChg chg="mod">
          <ac:chgData name="PANAGIOTIS VOULELLIS" userId="7bd91fff5caa400f" providerId="LiveId" clId="{7DBDB824-3B7A-491F-BBC0-12BC8E438BA4}" dt="2023-10-04T19:44:14.908" v="81"/>
          <ac:spMkLst>
            <pc:docMk/>
            <pc:sldMk cId="2224843332" sldId="430"/>
            <ac:spMk id="127" creationId="{1D173C17-3FD8-BF87-3B54-77E157DCE0A2}"/>
          </ac:spMkLst>
        </pc:spChg>
        <pc:spChg chg="mod">
          <ac:chgData name="PANAGIOTIS VOULELLIS" userId="7bd91fff5caa400f" providerId="LiveId" clId="{7DBDB824-3B7A-491F-BBC0-12BC8E438BA4}" dt="2023-10-04T19:45:31.612" v="82"/>
          <ac:spMkLst>
            <pc:docMk/>
            <pc:sldMk cId="2224843332" sldId="430"/>
            <ac:spMk id="131" creationId="{BF86257B-6C49-AD40-C13E-96194E728366}"/>
          </ac:spMkLst>
        </pc:spChg>
        <pc:spChg chg="mod">
          <ac:chgData name="PANAGIOTIS VOULELLIS" userId="7bd91fff5caa400f" providerId="LiveId" clId="{7DBDB824-3B7A-491F-BBC0-12BC8E438BA4}" dt="2023-10-04T19:45:41.540" v="83"/>
          <ac:spMkLst>
            <pc:docMk/>
            <pc:sldMk cId="2224843332" sldId="430"/>
            <ac:spMk id="135" creationId="{811793E0-F809-BD01-B503-92C27563D764}"/>
          </ac:spMkLst>
        </pc:spChg>
      </pc:sldChg>
      <pc:sldChg chg="add del">
        <pc:chgData name="PANAGIOTIS VOULELLIS" userId="7bd91fff5caa400f" providerId="LiveId" clId="{7DBDB824-3B7A-491F-BBC0-12BC8E438BA4}" dt="2023-10-05T10:40:34.469" v="150" actId="47"/>
        <pc:sldMkLst>
          <pc:docMk/>
          <pc:sldMk cId="194949707" sldId="431"/>
        </pc:sldMkLst>
      </pc:sldChg>
      <pc:sldChg chg="modSp add del mod">
        <pc:chgData name="PANAGIOTIS VOULELLIS" userId="7bd91fff5caa400f" providerId="LiveId" clId="{7DBDB824-3B7A-491F-BBC0-12BC8E438BA4}" dt="2023-10-05T10:40:34.469" v="150" actId="47"/>
        <pc:sldMkLst>
          <pc:docMk/>
          <pc:sldMk cId="1809742769" sldId="433"/>
        </pc:sldMkLst>
        <pc:spChg chg="mod">
          <ac:chgData name="PANAGIOTIS VOULELLIS" userId="7bd91fff5caa400f" providerId="LiveId" clId="{7DBDB824-3B7A-491F-BBC0-12BC8E438BA4}" dt="2023-10-04T19:36:26.763" v="46"/>
          <ac:spMkLst>
            <pc:docMk/>
            <pc:sldMk cId="1809742769" sldId="433"/>
            <ac:spMk id="5" creationId="{03E8C65D-8E12-E6CC-00B8-65A7CB64848E}"/>
          </ac:spMkLst>
        </pc:spChg>
        <pc:spChg chg="mod">
          <ac:chgData name="PANAGIOTIS VOULELLIS" userId="7bd91fff5caa400f" providerId="LiveId" clId="{7DBDB824-3B7A-491F-BBC0-12BC8E438BA4}" dt="2023-10-04T19:36:51.790" v="72" actId="313"/>
          <ac:spMkLst>
            <pc:docMk/>
            <pc:sldMk cId="1809742769" sldId="433"/>
            <ac:spMk id="12" creationId="{635D0A84-B1BA-4651-6DAB-1D7E695F93F6}"/>
          </ac:spMkLst>
        </pc:spChg>
        <pc:spChg chg="mod">
          <ac:chgData name="PANAGIOTIS VOULELLIS" userId="7bd91fff5caa400f" providerId="LiveId" clId="{7DBDB824-3B7A-491F-BBC0-12BC8E438BA4}" dt="2023-10-04T19:36:47.845" v="71" actId="20577"/>
          <ac:spMkLst>
            <pc:docMk/>
            <pc:sldMk cId="1809742769" sldId="433"/>
            <ac:spMk id="14" creationId="{8946247F-2AAA-0F8F-ADB9-6D7A1BF4A8FB}"/>
          </ac:spMkLst>
        </pc:spChg>
      </pc:sldChg>
      <pc:sldChg chg="addSp delSp modSp add mod">
        <pc:chgData name="PANAGIOTIS VOULELLIS" userId="7bd91fff5caa400f" providerId="LiveId" clId="{7DBDB824-3B7A-491F-BBC0-12BC8E438BA4}" dt="2023-10-04T20:39:10.232" v="148" actId="403"/>
        <pc:sldMkLst>
          <pc:docMk/>
          <pc:sldMk cId="258170427" sldId="434"/>
        </pc:sldMkLst>
        <pc:spChg chg="add mod">
          <ac:chgData name="PANAGIOTIS VOULELLIS" userId="7bd91fff5caa400f" providerId="LiveId" clId="{7DBDB824-3B7A-491F-BBC0-12BC8E438BA4}" dt="2023-10-04T20:29:20.932" v="115" actId="1076"/>
          <ac:spMkLst>
            <pc:docMk/>
            <pc:sldMk cId="258170427" sldId="434"/>
            <ac:spMk id="7" creationId="{5F793F68-2E31-1819-3B0A-1001956E8DBF}"/>
          </ac:spMkLst>
        </pc:spChg>
        <pc:spChg chg="mod">
          <ac:chgData name="PANAGIOTIS VOULELLIS" userId="7bd91fff5caa400f" providerId="LiveId" clId="{7DBDB824-3B7A-491F-BBC0-12BC8E438BA4}" dt="2023-10-04T20:38:21.477" v="137" actId="1076"/>
          <ac:spMkLst>
            <pc:docMk/>
            <pc:sldMk cId="258170427" sldId="434"/>
            <ac:spMk id="8" creationId="{93C23299-89FC-9F26-36EC-5A88B189007E}"/>
          </ac:spMkLst>
        </pc:spChg>
        <pc:spChg chg="mod">
          <ac:chgData name="PANAGIOTIS VOULELLIS" userId="7bd91fff5caa400f" providerId="LiveId" clId="{7DBDB824-3B7A-491F-BBC0-12BC8E438BA4}" dt="2023-10-04T20:37:53.926" v="132" actId="1076"/>
          <ac:spMkLst>
            <pc:docMk/>
            <pc:sldMk cId="258170427" sldId="434"/>
            <ac:spMk id="11" creationId="{413194C9-B19B-3490-8AE7-A2D5A26DCAE5}"/>
          </ac:spMkLst>
        </pc:spChg>
        <pc:spChg chg="mod">
          <ac:chgData name="PANAGIOTIS VOULELLIS" userId="7bd91fff5caa400f" providerId="LiveId" clId="{7DBDB824-3B7A-491F-BBC0-12BC8E438BA4}" dt="2023-10-04T20:39:10.232" v="148" actId="403"/>
          <ac:spMkLst>
            <pc:docMk/>
            <pc:sldMk cId="258170427" sldId="434"/>
            <ac:spMk id="16" creationId="{B4742A8A-8E60-6121-9BA0-D02867820B02}"/>
          </ac:spMkLst>
        </pc:spChg>
        <pc:spChg chg="mod">
          <ac:chgData name="PANAGIOTIS VOULELLIS" userId="7bd91fff5caa400f" providerId="LiveId" clId="{7DBDB824-3B7A-491F-BBC0-12BC8E438BA4}" dt="2023-10-04T20:38:54.700" v="143" actId="1076"/>
          <ac:spMkLst>
            <pc:docMk/>
            <pc:sldMk cId="258170427" sldId="434"/>
            <ac:spMk id="30" creationId="{B64EBC9E-2C86-E165-6C1B-51FC982C1E88}"/>
          </ac:spMkLst>
        </pc:spChg>
        <pc:spChg chg="del">
          <ac:chgData name="PANAGIOTIS VOULELLIS" userId="7bd91fff5caa400f" providerId="LiveId" clId="{7DBDB824-3B7A-491F-BBC0-12BC8E438BA4}" dt="2023-10-04T20:28:00.747" v="107" actId="478"/>
          <ac:spMkLst>
            <pc:docMk/>
            <pc:sldMk cId="258170427" sldId="434"/>
            <ac:spMk id="51" creationId="{177F80C4-753B-89AA-F82E-F548AA051C2A}"/>
          </ac:spMkLst>
        </pc:spChg>
        <pc:spChg chg="del">
          <ac:chgData name="PANAGIOTIS VOULELLIS" userId="7bd91fff5caa400f" providerId="LiveId" clId="{7DBDB824-3B7A-491F-BBC0-12BC8E438BA4}" dt="2023-10-04T20:37:35.630" v="126" actId="478"/>
          <ac:spMkLst>
            <pc:docMk/>
            <pc:sldMk cId="258170427" sldId="434"/>
            <ac:spMk id="52" creationId="{E6CE6645-6BA0-A80C-74FF-57626ABBBABF}"/>
          </ac:spMkLst>
        </pc:spChg>
        <pc:spChg chg="del">
          <ac:chgData name="PANAGIOTIS VOULELLIS" userId="7bd91fff5caa400f" providerId="LiveId" clId="{7DBDB824-3B7A-491F-BBC0-12BC8E438BA4}" dt="2023-10-04T20:28:04.220" v="108" actId="478"/>
          <ac:spMkLst>
            <pc:docMk/>
            <pc:sldMk cId="258170427" sldId="434"/>
            <ac:spMk id="54" creationId="{3F59FDB5-B920-3EB0-5413-D155D4455C3D}"/>
          </ac:spMkLst>
        </pc:spChg>
        <pc:spChg chg="mod">
          <ac:chgData name="PANAGIOTIS VOULELLIS" userId="7bd91fff5caa400f" providerId="LiveId" clId="{7DBDB824-3B7A-491F-BBC0-12BC8E438BA4}" dt="2023-10-04T20:37:58.643" v="134" actId="1076"/>
          <ac:spMkLst>
            <pc:docMk/>
            <pc:sldMk cId="258170427" sldId="434"/>
            <ac:spMk id="55" creationId="{CC2D7B16-4135-C34F-11F2-F09EE9658765}"/>
          </ac:spMkLst>
        </pc:spChg>
        <pc:spChg chg="del">
          <ac:chgData name="PANAGIOTIS VOULELLIS" userId="7bd91fff5caa400f" providerId="LiveId" clId="{7DBDB824-3B7A-491F-BBC0-12BC8E438BA4}" dt="2023-10-04T20:38:24.636" v="138" actId="478"/>
          <ac:spMkLst>
            <pc:docMk/>
            <pc:sldMk cId="258170427" sldId="434"/>
            <ac:spMk id="57" creationId="{2693BF5E-0EBF-0732-94FD-06CBE6150768}"/>
          </ac:spMkLst>
        </pc:spChg>
        <pc:spChg chg="del">
          <ac:chgData name="PANAGIOTIS VOULELLIS" userId="7bd91fff5caa400f" providerId="LiveId" clId="{7DBDB824-3B7A-491F-BBC0-12BC8E438BA4}" dt="2023-10-04T20:28:14.591" v="109" actId="478"/>
          <ac:spMkLst>
            <pc:docMk/>
            <pc:sldMk cId="258170427" sldId="434"/>
            <ac:spMk id="59" creationId="{3EA8AAF9-88CC-763E-2E35-08B9A0D18E9E}"/>
          </ac:spMkLst>
        </pc:spChg>
        <pc:grpChg chg="del">
          <ac:chgData name="PANAGIOTIS VOULELLIS" userId="7bd91fff5caa400f" providerId="LiveId" clId="{7DBDB824-3B7A-491F-BBC0-12BC8E438BA4}" dt="2023-10-04T20:27:07.939" v="99" actId="478"/>
          <ac:grpSpMkLst>
            <pc:docMk/>
            <pc:sldMk cId="258170427" sldId="434"/>
            <ac:grpSpMk id="47" creationId="{3D5F7869-B1D5-80B2-7E05-310A3A84C5DE}"/>
          </ac:grpSpMkLst>
        </pc:grpChg>
        <pc:picChg chg="add mod">
          <ac:chgData name="PANAGIOTIS VOULELLIS" userId="7bd91fff5caa400f" providerId="LiveId" clId="{7DBDB824-3B7A-491F-BBC0-12BC8E438BA4}" dt="2023-10-04T20:27:54.259" v="106" actId="1076"/>
          <ac:picMkLst>
            <pc:docMk/>
            <pc:sldMk cId="258170427" sldId="434"/>
            <ac:picMk id="2" creationId="{DFFAEADF-D712-306D-D1A9-608BF15182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B5FD3-3EB5-4481-9B0A-811724A1B37C}" type="datetimeFigureOut">
              <a:rPr lang="en-US" smtClean="0"/>
              <a:pPr/>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5BFE3-A300-4C2A-BEA6-01779448C75A}" type="slidenum">
              <a:rPr lang="en-US" smtClean="0"/>
              <a:pPr/>
              <a:t>‹#›</a:t>
            </a:fld>
            <a:endParaRPr lang="en-US"/>
          </a:p>
        </p:txBody>
      </p:sp>
    </p:spTree>
    <p:extLst>
      <p:ext uri="{BB962C8B-B14F-4D97-AF65-F5344CB8AC3E}">
        <p14:creationId xmlns:p14="http://schemas.microsoft.com/office/powerpoint/2010/main" val="348366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35BFE3-A300-4C2A-BEA6-01779448C75A}" type="slidenum">
              <a:rPr lang="en-US" smtClean="0"/>
              <a:pPr/>
              <a:t>3</a:t>
            </a:fld>
            <a:endParaRPr lang="en-US"/>
          </a:p>
        </p:txBody>
      </p:sp>
    </p:spTree>
    <p:extLst>
      <p:ext uri="{BB962C8B-B14F-4D97-AF65-F5344CB8AC3E}">
        <p14:creationId xmlns:p14="http://schemas.microsoft.com/office/powerpoint/2010/main" val="81578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35BFE3-A300-4C2A-BEA6-01779448C75A}" type="slidenum">
              <a:rPr lang="en-US" smtClean="0"/>
              <a:pPr/>
              <a:t>4</a:t>
            </a:fld>
            <a:endParaRPr lang="en-US"/>
          </a:p>
        </p:txBody>
      </p:sp>
    </p:spTree>
    <p:extLst>
      <p:ext uri="{BB962C8B-B14F-4D97-AF65-F5344CB8AC3E}">
        <p14:creationId xmlns:p14="http://schemas.microsoft.com/office/powerpoint/2010/main" val="258415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35BFE3-A300-4C2A-BEA6-01779448C75A}" type="slidenum">
              <a:rPr lang="en-US" smtClean="0"/>
              <a:pPr/>
              <a:t>6</a:t>
            </a:fld>
            <a:endParaRPr lang="en-US"/>
          </a:p>
        </p:txBody>
      </p:sp>
    </p:spTree>
    <p:extLst>
      <p:ext uri="{BB962C8B-B14F-4D97-AF65-F5344CB8AC3E}">
        <p14:creationId xmlns:p14="http://schemas.microsoft.com/office/powerpoint/2010/main" val="133288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35BFE3-A300-4C2A-BEA6-01779448C75A}" type="slidenum">
              <a:rPr lang="en-US" smtClean="0"/>
              <a:pPr/>
              <a:t>7</a:t>
            </a:fld>
            <a:endParaRPr lang="en-US"/>
          </a:p>
        </p:txBody>
      </p:sp>
    </p:spTree>
    <p:extLst>
      <p:ext uri="{BB962C8B-B14F-4D97-AF65-F5344CB8AC3E}">
        <p14:creationId xmlns:p14="http://schemas.microsoft.com/office/powerpoint/2010/main" val="212995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35BFE3-A300-4C2A-BEA6-01779448C75A}" type="slidenum">
              <a:rPr lang="en-US" smtClean="0"/>
              <a:pPr/>
              <a:t>8</a:t>
            </a:fld>
            <a:endParaRPr lang="en-US"/>
          </a:p>
        </p:txBody>
      </p:sp>
    </p:spTree>
    <p:extLst>
      <p:ext uri="{BB962C8B-B14F-4D97-AF65-F5344CB8AC3E}">
        <p14:creationId xmlns:p14="http://schemas.microsoft.com/office/powerpoint/2010/main" val="298584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81A59-F781-4FED-9BF8-7C457EDB2D95}"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152575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D8C5-D1F6-4A96-8ED4-278B313E64DA}"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189408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FF704-BE53-463E-BFBE-EA2BA224DF76}"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213628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749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B959A-97EB-44A7-B827-83924BAAAC84}"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85639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C0690-BB34-4A25-8EA1-854407874E1C}"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49735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EA86C-E3BB-463F-885C-D41DEB4CA5E5}"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310692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328EC-EF5E-44E8-9377-962C52F12C73}" type="datetime1">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101525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BE98BE-D8AA-4897-B234-20F89FB841DB}" type="datetime1">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11053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F2B01-D1A8-4D82-8D35-7BB6FB254BEF}" type="datetime1">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76311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1776E-2481-4F5B-8E32-752F8DD7754A}"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384523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EA8F6-6A2E-46D1-8DB3-8515A5A1A4D3}"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487D7-1AF3-41F4-8DF8-6632B7542E53}" type="slidenum">
              <a:rPr lang="en-US" smtClean="0"/>
              <a:pPr/>
              <a:t>‹#›</a:t>
            </a:fld>
            <a:endParaRPr lang="en-US"/>
          </a:p>
        </p:txBody>
      </p:sp>
    </p:spTree>
    <p:extLst>
      <p:ext uri="{BB962C8B-B14F-4D97-AF65-F5344CB8AC3E}">
        <p14:creationId xmlns:p14="http://schemas.microsoft.com/office/powerpoint/2010/main" val="427281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5B1EAC-4565-48F5-9E09-D8CC8EFF8D12}" type="datetime1">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A487D7-1AF3-41F4-8DF8-6632B7542E53}" type="slidenum">
              <a:rPr lang="en-US" smtClean="0"/>
              <a:pPr/>
              <a:t>‹#›</a:t>
            </a:fld>
            <a:endParaRPr lang="en-US"/>
          </a:p>
        </p:txBody>
      </p:sp>
    </p:spTree>
    <p:extLst>
      <p:ext uri="{BB962C8B-B14F-4D97-AF65-F5344CB8AC3E}">
        <p14:creationId xmlns:p14="http://schemas.microsoft.com/office/powerpoint/2010/main" val="330284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152400" y="171450"/>
            <a:ext cx="8839200" cy="76200"/>
          </a:xfrm>
          <a:prstGeom prst="rect">
            <a:avLst/>
          </a:prstGeom>
          <a:solidFill>
            <a:srgbClr val="18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52400"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A2F3191-FF5D-15C4-D184-A13E259FC4D3}"/>
              </a:ext>
            </a:extLst>
          </p:cNvPr>
          <p:cNvPicPr>
            <a:picLocks noChangeAspect="1"/>
          </p:cNvPicPr>
          <p:nvPr/>
        </p:nvPicPr>
        <p:blipFill>
          <a:blip r:embed="rId2"/>
          <a:stretch>
            <a:fillRect/>
          </a:stretch>
        </p:blipFill>
        <p:spPr>
          <a:xfrm>
            <a:off x="152400" y="273731"/>
            <a:ext cx="8839200" cy="3171825"/>
          </a:xfrm>
          <a:prstGeom prst="rect">
            <a:avLst/>
          </a:prstGeom>
        </p:spPr>
      </p:pic>
      <p:sp>
        <p:nvSpPr>
          <p:cNvPr id="2" name="Slide Number Placeholder 1">
            <a:extLst>
              <a:ext uri="{FF2B5EF4-FFF2-40B4-BE49-F238E27FC236}">
                <a16:creationId xmlns:a16="http://schemas.microsoft.com/office/drawing/2014/main" id="{05076159-C48E-68D0-DB91-F466561C6681}"/>
              </a:ext>
            </a:extLst>
          </p:cNvPr>
          <p:cNvSpPr>
            <a:spLocks noGrp="1"/>
          </p:cNvSpPr>
          <p:nvPr>
            <p:ph type="sldNum" sz="quarter" idx="12"/>
          </p:nvPr>
        </p:nvSpPr>
        <p:spPr/>
        <p:txBody>
          <a:bodyPr/>
          <a:lstStyle/>
          <a:p>
            <a:fld id="{3FA487D7-1AF3-41F4-8DF8-6632B7542E53}" type="slidenum">
              <a:rPr lang="en-US" smtClean="0"/>
              <a:pPr/>
              <a:t>1</a:t>
            </a:fld>
            <a:endParaRPr lang="en-US"/>
          </a:p>
        </p:txBody>
      </p:sp>
      <p:sp>
        <p:nvSpPr>
          <p:cNvPr id="4" name="TextBox 3">
            <a:extLst>
              <a:ext uri="{FF2B5EF4-FFF2-40B4-BE49-F238E27FC236}">
                <a16:creationId xmlns:a16="http://schemas.microsoft.com/office/drawing/2014/main" id="{DBC03DF9-ACAA-7B28-9CB7-B73E2A0F79AF}"/>
              </a:ext>
            </a:extLst>
          </p:cNvPr>
          <p:cNvSpPr txBox="1"/>
          <p:nvPr/>
        </p:nvSpPr>
        <p:spPr>
          <a:xfrm>
            <a:off x="2058606" y="3584377"/>
            <a:ext cx="4950588" cy="1138773"/>
          </a:xfrm>
          <a:prstGeom prst="rect">
            <a:avLst/>
          </a:prstGeom>
          <a:noFill/>
        </p:spPr>
        <p:txBody>
          <a:bodyPr wrap="square">
            <a:spAutoFit/>
          </a:bodyPr>
          <a:lstStyle/>
          <a:p>
            <a:pPr algn="ctr"/>
            <a:r>
              <a:rPr lang="en-US" sz="1400" b="1" i="1" dirty="0"/>
              <a:t>The Greek Mission of  Cities: Presentation of a national action program to support Greek municipalities in promoting Climate Neutrality. The Municipality of </a:t>
            </a:r>
            <a:r>
              <a:rPr lang="en-US" sz="1400" b="1" i="1" dirty="0" err="1"/>
              <a:t>Mytilini</a:t>
            </a:r>
            <a:r>
              <a:rPr lang="en-US" sz="1400" b="1" i="1" dirty="0"/>
              <a:t> as a case study</a:t>
            </a:r>
          </a:p>
          <a:p>
            <a:endParaRPr lang="en-US" sz="1400" i="1" dirty="0"/>
          </a:p>
          <a:p>
            <a:pPr algn="ctr"/>
            <a:r>
              <a:rPr lang="en-US" sz="1200" i="1" dirty="0">
                <a:effectLst>
                  <a:outerShdw blurRad="38100" dist="38100" dir="2700000" algn="tl">
                    <a:srgbClr val="000000">
                      <a:alpha val="43137"/>
                    </a:srgbClr>
                  </a:outerShdw>
                </a:effectLst>
              </a:rPr>
              <a:t>Dr. P. Voulellis : Urban Planner,  European Climate Pact Ambassador</a:t>
            </a:r>
            <a:endParaRPr lang="el-GR" sz="1200" i="1" dirty="0">
              <a:effectLst>
                <a:outerShdw blurRad="38100" dist="38100" dir="2700000" algn="tl">
                  <a:srgbClr val="000000">
                    <a:alpha val="43137"/>
                  </a:srgbClr>
                </a:outerShdw>
              </a:effectLst>
            </a:endParaRPr>
          </a:p>
        </p:txBody>
      </p:sp>
      <p:pic>
        <p:nvPicPr>
          <p:cNvPr id="8" name="Εικόνα 7" descr="Εικόνα που περιέχει κείμενο, γραμματοσειρά, αφίσα, γραφικά&#10;&#10;Περιγραφή που δημιουργήθηκε αυτόματα">
            <a:extLst>
              <a:ext uri="{FF2B5EF4-FFF2-40B4-BE49-F238E27FC236}">
                <a16:creationId xmlns:a16="http://schemas.microsoft.com/office/drawing/2014/main" id="{85A3B45A-BC09-D349-59A4-711926EA0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392685"/>
            <a:ext cx="1662112" cy="1017705"/>
          </a:xfrm>
          <a:prstGeom prst="rect">
            <a:avLst/>
          </a:prstGeom>
        </p:spPr>
      </p:pic>
      <p:pic>
        <p:nvPicPr>
          <p:cNvPr id="10" name="Εικόνα 9"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61F94E90-3BE9-0587-443A-C229741BB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288" y="3475805"/>
            <a:ext cx="1526242" cy="1144681"/>
          </a:xfrm>
          <a:prstGeom prst="rect">
            <a:avLst/>
          </a:prstGeom>
        </p:spPr>
      </p:pic>
    </p:spTree>
    <p:extLst>
      <p:ext uri="{BB962C8B-B14F-4D97-AF65-F5344CB8AC3E}">
        <p14:creationId xmlns:p14="http://schemas.microsoft.com/office/powerpoint/2010/main" val="1076317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p:cNvSpPr/>
          <p:nvPr/>
        </p:nvSpPr>
        <p:spPr>
          <a:xfrm rot="18900000">
            <a:off x="6443674" y="1526098"/>
            <a:ext cx="1434225" cy="1434225"/>
          </a:xfrm>
          <a:prstGeom prst="teardrop">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18900000">
            <a:off x="5329646" y="1426221"/>
            <a:ext cx="1633981" cy="1633981"/>
          </a:xfrm>
          <a:prstGeom prst="teardrop">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18900000">
            <a:off x="1112566" y="1448696"/>
            <a:ext cx="1434225" cy="1434225"/>
          </a:xfrm>
          <a:prstGeom prst="teardrop">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rot="18900000">
            <a:off x="2086392" y="1364839"/>
            <a:ext cx="1633981" cy="1633981"/>
          </a:xfrm>
          <a:prstGeom prst="teardrop">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p:cNvSpPr/>
          <p:nvPr/>
        </p:nvSpPr>
        <p:spPr>
          <a:xfrm rot="18900000">
            <a:off x="3182696" y="1078658"/>
            <a:ext cx="2857924" cy="2857924"/>
          </a:xfrm>
          <a:prstGeom prst="teardrop">
            <a:avLst/>
          </a:prstGeom>
          <a:pattFill prst="pct20">
            <a:fgClr>
              <a:srgbClr val="0F3E65"/>
            </a:fgClr>
            <a:bgClr>
              <a:srgbClr val="1866A4"/>
            </a:bgClr>
          </a:patt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CFA447-3CA5-AE07-336A-5FF93452C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120" y="1231690"/>
            <a:ext cx="2505075" cy="2505075"/>
          </a:xfrm>
          <a:prstGeom prst="rect">
            <a:avLst/>
          </a:prstGeom>
        </p:spPr>
      </p:pic>
      <p:sp>
        <p:nvSpPr>
          <p:cNvPr id="2" name="Slide Number Placeholder 1">
            <a:extLst>
              <a:ext uri="{FF2B5EF4-FFF2-40B4-BE49-F238E27FC236}">
                <a16:creationId xmlns:a16="http://schemas.microsoft.com/office/drawing/2014/main" id="{F9281BB6-8A4E-9E84-134F-044457E77465}"/>
              </a:ext>
            </a:extLst>
          </p:cNvPr>
          <p:cNvSpPr>
            <a:spLocks noGrp="1"/>
          </p:cNvSpPr>
          <p:nvPr>
            <p:ph type="sldNum" sz="quarter" idx="12"/>
          </p:nvPr>
        </p:nvSpPr>
        <p:spPr/>
        <p:txBody>
          <a:bodyPr/>
          <a:lstStyle/>
          <a:p>
            <a:fld id="{3FA487D7-1AF3-41F4-8DF8-6632B7542E53}" type="slidenum">
              <a:rPr lang="en-US" smtClean="0"/>
              <a:pPr/>
              <a:t>10</a:t>
            </a:fld>
            <a:endParaRPr lang="en-US"/>
          </a:p>
        </p:txBody>
      </p:sp>
      <p:pic>
        <p:nvPicPr>
          <p:cNvPr id="5" name="Εικόνα 4" descr="Εικόνα που περιέχει κείμενο, γραμματοσειρά, αφίσα, γραφικά&#10;&#10;Περιγραφή που δημιουργήθηκε αυτόματα">
            <a:extLst>
              <a:ext uri="{FF2B5EF4-FFF2-40B4-BE49-F238E27FC236}">
                <a16:creationId xmlns:a16="http://schemas.microsoft.com/office/drawing/2014/main" id="{806285B5-6BF0-C4CF-E590-38AF548D1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35399"/>
            <a:ext cx="1662112" cy="1017705"/>
          </a:xfrm>
          <a:prstGeom prst="rect">
            <a:avLst/>
          </a:prstGeom>
        </p:spPr>
      </p:pic>
      <p:pic>
        <p:nvPicPr>
          <p:cNvPr id="10" name="Εικόνα 9"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6A797ECD-894B-81B8-51D0-4E0518A30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488" y="3918519"/>
            <a:ext cx="1526242" cy="1144681"/>
          </a:xfrm>
          <a:prstGeom prst="rect">
            <a:avLst/>
          </a:prstGeom>
        </p:spPr>
      </p:pic>
    </p:spTree>
    <p:extLst>
      <p:ext uri="{BB962C8B-B14F-4D97-AF65-F5344CB8AC3E}">
        <p14:creationId xmlns:p14="http://schemas.microsoft.com/office/powerpoint/2010/main" val="4033602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Εικόνα 22">
            <a:extLst>
              <a:ext uri="{FF2B5EF4-FFF2-40B4-BE49-F238E27FC236}">
                <a16:creationId xmlns:a16="http://schemas.microsoft.com/office/drawing/2014/main" id="{9AB97704-9666-5C87-2FCA-5797F1C600F7}"/>
              </a:ext>
            </a:extLst>
          </p:cNvPr>
          <p:cNvPicPr>
            <a:picLocks noChangeAspect="1"/>
          </p:cNvPicPr>
          <p:nvPr/>
        </p:nvPicPr>
        <p:blipFill>
          <a:blip r:embed="rId2"/>
          <a:stretch>
            <a:fillRect/>
          </a:stretch>
        </p:blipFill>
        <p:spPr>
          <a:xfrm>
            <a:off x="2900903" y="133720"/>
            <a:ext cx="5088849" cy="2296343"/>
          </a:xfrm>
          <a:prstGeom prst="rect">
            <a:avLst/>
          </a:prstGeom>
        </p:spPr>
      </p:pic>
      <p:sp>
        <p:nvSpPr>
          <p:cNvPr id="4" name="Text Placeholder 1">
            <a:extLst>
              <a:ext uri="{FF2B5EF4-FFF2-40B4-BE49-F238E27FC236}">
                <a16:creationId xmlns:a16="http://schemas.microsoft.com/office/drawing/2014/main" id="{D7AAEE4D-4E4D-260E-130A-0EC8726600DE}"/>
              </a:ext>
            </a:extLst>
          </p:cNvPr>
          <p:cNvSpPr txBox="1">
            <a:spLocks/>
          </p:cNvSpPr>
          <p:nvPr/>
        </p:nvSpPr>
        <p:spPr>
          <a:xfrm>
            <a:off x="6726526" y="107774"/>
            <a:ext cx="1890000" cy="405000"/>
          </a:xfrm>
          <a:prstGeom prst="rect">
            <a:avLst/>
          </a:prstGeom>
          <a:solidFill>
            <a:schemeClr val="accent2"/>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a:cs typeface="Arial" pitchFamily="34" charset="0"/>
              </a:rPr>
              <a:t>ACTION</a:t>
            </a:r>
          </a:p>
        </p:txBody>
      </p:sp>
      <p:sp>
        <p:nvSpPr>
          <p:cNvPr id="5" name="Text Placeholder 4">
            <a:extLst>
              <a:ext uri="{FF2B5EF4-FFF2-40B4-BE49-F238E27FC236}">
                <a16:creationId xmlns:a16="http://schemas.microsoft.com/office/drawing/2014/main" id="{7D2D7CFD-7EFB-D5B9-703C-6F52C89450BB}"/>
              </a:ext>
            </a:extLst>
          </p:cNvPr>
          <p:cNvSpPr txBox="1">
            <a:spLocks/>
          </p:cNvSpPr>
          <p:nvPr/>
        </p:nvSpPr>
        <p:spPr>
          <a:xfrm>
            <a:off x="1024565" y="2984309"/>
            <a:ext cx="1890000" cy="405000"/>
          </a:xfrm>
          <a:prstGeom prst="rect">
            <a:avLst/>
          </a:prstGeom>
          <a:solidFill>
            <a:schemeClr val="accent1">
              <a:lumMod val="75000"/>
            </a:schemeClr>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100" dirty="0">
                <a:cs typeface="Arial" pitchFamily="34" charset="0"/>
              </a:rPr>
              <a:t>CRISIS</a:t>
            </a:r>
          </a:p>
        </p:txBody>
      </p:sp>
      <p:sp>
        <p:nvSpPr>
          <p:cNvPr id="6" name="Rectangle 3">
            <a:extLst>
              <a:ext uri="{FF2B5EF4-FFF2-40B4-BE49-F238E27FC236}">
                <a16:creationId xmlns:a16="http://schemas.microsoft.com/office/drawing/2014/main" id="{B9020E0D-89CC-827E-2C2D-506DE2ACCF9C}"/>
              </a:ext>
            </a:extLst>
          </p:cNvPr>
          <p:cNvSpPr/>
          <p:nvPr/>
        </p:nvSpPr>
        <p:spPr>
          <a:xfrm>
            <a:off x="5893269" y="4696769"/>
            <a:ext cx="253041" cy="253041"/>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3">
            <a:extLst>
              <a:ext uri="{FF2B5EF4-FFF2-40B4-BE49-F238E27FC236}">
                <a16:creationId xmlns:a16="http://schemas.microsoft.com/office/drawing/2014/main" id="{5CA8B8B3-9B45-5482-1A8B-C92229AC9AFE}"/>
              </a:ext>
            </a:extLst>
          </p:cNvPr>
          <p:cNvSpPr/>
          <p:nvPr/>
        </p:nvSpPr>
        <p:spPr>
          <a:xfrm>
            <a:off x="2101678" y="347428"/>
            <a:ext cx="253041" cy="253041"/>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직사각형 1">
            <a:extLst>
              <a:ext uri="{FF2B5EF4-FFF2-40B4-BE49-F238E27FC236}">
                <a16:creationId xmlns:a16="http://schemas.microsoft.com/office/drawing/2014/main" id="{B6EB2394-3A40-42F6-C5A5-477F2D7C751E}"/>
              </a:ext>
            </a:extLst>
          </p:cNvPr>
          <p:cNvSpPr/>
          <p:nvPr/>
        </p:nvSpPr>
        <p:spPr>
          <a:xfrm>
            <a:off x="6229435" y="2782090"/>
            <a:ext cx="1890000" cy="2031325"/>
          </a:xfrm>
          <a:prstGeom prst="rect">
            <a:avLst/>
          </a:prstGeom>
        </p:spPr>
        <p:txBody>
          <a:bodyPr wrap="square">
            <a:spAutoFit/>
          </a:bodyPr>
          <a:lstStyle/>
          <a:p>
            <a:r>
              <a:rPr lang="en-US" altLang="ko-KR" sz="1050" dirty="0">
                <a:solidFill>
                  <a:schemeClr val="tx1">
                    <a:lumMod val="75000"/>
                    <a:lumOff val="25000"/>
                  </a:schemeClr>
                </a:solidFill>
                <a:cs typeface="Arial" pitchFamily="34" charset="0"/>
              </a:rPr>
              <a:t>The promotion of both Sustainable Development and Climate Neutrality, in accordance with the United Nations and the European Commission for Cities, is an imperative pathway for the development of any spatial system. New technologies and applications serve as fundamental enablers in this endeavor.</a:t>
            </a:r>
          </a:p>
        </p:txBody>
      </p:sp>
      <p:sp>
        <p:nvSpPr>
          <p:cNvPr id="9" name="직사각형 15">
            <a:extLst>
              <a:ext uri="{FF2B5EF4-FFF2-40B4-BE49-F238E27FC236}">
                <a16:creationId xmlns:a16="http://schemas.microsoft.com/office/drawing/2014/main" id="{62CA269A-D41A-4AEB-A407-91265B96D8E4}"/>
              </a:ext>
            </a:extLst>
          </p:cNvPr>
          <p:cNvSpPr/>
          <p:nvPr/>
        </p:nvSpPr>
        <p:spPr>
          <a:xfrm>
            <a:off x="435078" y="633917"/>
            <a:ext cx="2116338" cy="2354491"/>
          </a:xfrm>
          <a:prstGeom prst="rect">
            <a:avLst/>
          </a:prstGeom>
        </p:spPr>
        <p:txBody>
          <a:bodyPr wrap="square">
            <a:spAutoFit/>
          </a:bodyPr>
          <a:lstStyle/>
          <a:p>
            <a:r>
              <a:rPr lang="en-US" altLang="ko-KR" sz="1050" dirty="0">
                <a:solidFill>
                  <a:schemeClr val="tx1">
                    <a:lumMod val="75000"/>
                    <a:lumOff val="25000"/>
                  </a:schemeClr>
                </a:solidFill>
                <a:cs typeface="Arial" pitchFamily="34" charset="0"/>
              </a:rPr>
              <a:t>The depletion of the ozone layer, the greenhouse effect, the decline in biodiversity, environmental degradation, the increasing pressure for greater energy and resource consumption due to a growing population, and the stark inequalities in resource consumption between wealthy and impoverished nations constitute the most pressing global environmental challenges. Addressing these issues is particularly difficult.</a:t>
            </a:r>
          </a:p>
        </p:txBody>
      </p:sp>
      <p:grpSp>
        <p:nvGrpSpPr>
          <p:cNvPr id="10" name="Group 4">
            <a:extLst>
              <a:ext uri="{FF2B5EF4-FFF2-40B4-BE49-F238E27FC236}">
                <a16:creationId xmlns:a16="http://schemas.microsoft.com/office/drawing/2014/main" id="{AC8C0138-FAB1-BEF3-C1B0-56519D2A1278}"/>
              </a:ext>
            </a:extLst>
          </p:cNvPr>
          <p:cNvGrpSpPr/>
          <p:nvPr/>
        </p:nvGrpSpPr>
        <p:grpSpPr>
          <a:xfrm>
            <a:off x="-22357" y="1"/>
            <a:ext cx="369377" cy="5160059"/>
            <a:chOff x="-14820" y="3550807"/>
            <a:chExt cx="12221810" cy="2177209"/>
          </a:xfrm>
          <a:solidFill>
            <a:schemeClr val="accent1">
              <a:lumMod val="75000"/>
            </a:schemeClr>
          </a:solidFill>
        </p:grpSpPr>
        <p:sp>
          <p:nvSpPr>
            <p:cNvPr id="11" name="Rectangle 98">
              <a:extLst>
                <a:ext uri="{FF2B5EF4-FFF2-40B4-BE49-F238E27FC236}">
                  <a16:creationId xmlns:a16="http://schemas.microsoft.com/office/drawing/2014/main" id="{D8232421-13F1-B7AC-263A-CD6125851F98}"/>
                </a:ext>
              </a:extLst>
            </p:cNvPr>
            <p:cNvSpPr/>
            <p:nvPr/>
          </p:nvSpPr>
          <p:spPr>
            <a:xfrm>
              <a:off x="-14820" y="3550807"/>
              <a:ext cx="1222181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03">
              <a:extLst>
                <a:ext uri="{FF2B5EF4-FFF2-40B4-BE49-F238E27FC236}">
                  <a16:creationId xmlns:a16="http://schemas.microsoft.com/office/drawing/2014/main" id="{C551061A-757B-7C55-1B9B-13319E42AE99}"/>
                </a:ext>
              </a:extLst>
            </p:cNvPr>
            <p:cNvSpPr/>
            <p:nvPr/>
          </p:nvSpPr>
          <p:spPr>
            <a:xfrm>
              <a:off x="-14820" y="5509416"/>
              <a:ext cx="12206820" cy="21860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4">
            <a:extLst>
              <a:ext uri="{FF2B5EF4-FFF2-40B4-BE49-F238E27FC236}">
                <a16:creationId xmlns:a16="http://schemas.microsoft.com/office/drawing/2014/main" id="{1E90706D-425A-F4D2-DE84-A710B335E240}"/>
              </a:ext>
            </a:extLst>
          </p:cNvPr>
          <p:cNvGrpSpPr/>
          <p:nvPr/>
        </p:nvGrpSpPr>
        <p:grpSpPr>
          <a:xfrm rot="10800000">
            <a:off x="8771227" y="-5316"/>
            <a:ext cx="369377" cy="5160059"/>
            <a:chOff x="-14820" y="3550807"/>
            <a:chExt cx="12221810" cy="2177209"/>
          </a:xfrm>
          <a:solidFill>
            <a:schemeClr val="accent1">
              <a:lumMod val="75000"/>
            </a:schemeClr>
          </a:solidFill>
        </p:grpSpPr>
        <p:sp>
          <p:nvSpPr>
            <p:cNvPr id="14" name="Rectangle 98">
              <a:extLst>
                <a:ext uri="{FF2B5EF4-FFF2-40B4-BE49-F238E27FC236}">
                  <a16:creationId xmlns:a16="http://schemas.microsoft.com/office/drawing/2014/main" id="{2F309CE9-ADA3-7AE1-B099-C11B1C7D5482}"/>
                </a:ext>
              </a:extLst>
            </p:cNvPr>
            <p:cNvSpPr/>
            <p:nvPr/>
          </p:nvSpPr>
          <p:spPr>
            <a:xfrm>
              <a:off x="-14820" y="3550807"/>
              <a:ext cx="1222181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03">
              <a:extLst>
                <a:ext uri="{FF2B5EF4-FFF2-40B4-BE49-F238E27FC236}">
                  <a16:creationId xmlns:a16="http://schemas.microsoft.com/office/drawing/2014/main" id="{DACB47BC-0A5D-6453-0E09-20707A8E9F25}"/>
                </a:ext>
              </a:extLst>
            </p:cNvPr>
            <p:cNvSpPr/>
            <p:nvPr/>
          </p:nvSpPr>
          <p:spPr>
            <a:xfrm>
              <a:off x="-14820" y="5509416"/>
              <a:ext cx="12206820" cy="21860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0" name="Εικόνα 19">
            <a:extLst>
              <a:ext uri="{FF2B5EF4-FFF2-40B4-BE49-F238E27FC236}">
                <a16:creationId xmlns:a16="http://schemas.microsoft.com/office/drawing/2014/main" id="{CFFD7B94-33D2-EB7E-653D-CAB7F1AA89CE}"/>
              </a:ext>
            </a:extLst>
          </p:cNvPr>
          <p:cNvPicPr>
            <a:picLocks noChangeAspect="1"/>
          </p:cNvPicPr>
          <p:nvPr/>
        </p:nvPicPr>
        <p:blipFill>
          <a:blip r:embed="rId3"/>
          <a:stretch>
            <a:fillRect/>
          </a:stretch>
        </p:blipFill>
        <p:spPr>
          <a:xfrm>
            <a:off x="2900450" y="2239476"/>
            <a:ext cx="2770305" cy="2770305"/>
          </a:xfrm>
          <a:prstGeom prst="rect">
            <a:avLst/>
          </a:prstGeom>
        </p:spPr>
      </p:pic>
    </p:spTree>
    <p:extLst>
      <p:ext uri="{BB962C8B-B14F-4D97-AF65-F5344CB8AC3E}">
        <p14:creationId xmlns:p14="http://schemas.microsoft.com/office/powerpoint/2010/main" val="49446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71450"/>
            <a:ext cx="8839200" cy="76200"/>
          </a:xfrm>
          <a:prstGeom prst="rect">
            <a:avLst/>
          </a:prstGeom>
          <a:solidFill>
            <a:srgbClr val="18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18900000">
            <a:off x="175331" y="4917090"/>
            <a:ext cx="107772" cy="107772"/>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p:cNvSpPr/>
          <p:nvPr/>
        </p:nvSpPr>
        <p:spPr>
          <a:xfrm rot="10803112">
            <a:off x="150949" y="4894840"/>
            <a:ext cx="154405" cy="154405"/>
          </a:xfrm>
          <a:prstGeom prst="blockArc">
            <a:avLst>
              <a:gd name="adj1" fmla="val 10800000"/>
              <a:gd name="adj2" fmla="val 21495391"/>
              <a:gd name="adj3" fmla="val 522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p:cNvCxnSpPr/>
          <p:nvPr/>
        </p:nvCxnSpPr>
        <p:spPr>
          <a:xfrm>
            <a:off x="152400"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E53723C-C912-431C-A108-690022911FB9}"/>
              </a:ext>
            </a:extLst>
          </p:cNvPr>
          <p:cNvSpPr txBox="1"/>
          <p:nvPr/>
        </p:nvSpPr>
        <p:spPr>
          <a:xfrm>
            <a:off x="269705" y="4847866"/>
            <a:ext cx="4073695" cy="246221"/>
          </a:xfrm>
          <a:prstGeom prst="rect">
            <a:avLst/>
          </a:prstGeom>
          <a:noFill/>
        </p:spPr>
        <p:txBody>
          <a:bodyPr wrap="square" rtlCol="0">
            <a:spAutoFit/>
          </a:bodyPr>
          <a:lstStyle/>
          <a:p>
            <a:r>
              <a:rPr lang="en-US" sz="1000" dirty="0">
                <a:solidFill>
                  <a:schemeClr val="bg1">
                    <a:lumMod val="75000"/>
                  </a:schemeClr>
                </a:solidFill>
                <a:latin typeface="ColaborateLight" pitchFamily="50" charset="0"/>
              </a:rPr>
              <a:t>100 climate-neutral and smart cities  </a:t>
            </a:r>
          </a:p>
        </p:txBody>
      </p:sp>
      <p:sp>
        <p:nvSpPr>
          <p:cNvPr id="44" name="TextBox 43">
            <a:extLst>
              <a:ext uri="{FF2B5EF4-FFF2-40B4-BE49-F238E27FC236}">
                <a16:creationId xmlns:a16="http://schemas.microsoft.com/office/drawing/2014/main" id="{AE524432-1218-4048-BF09-949B9D62526B}"/>
              </a:ext>
            </a:extLst>
          </p:cNvPr>
          <p:cNvSpPr txBox="1"/>
          <p:nvPr/>
        </p:nvSpPr>
        <p:spPr>
          <a:xfrm>
            <a:off x="157177" y="426665"/>
            <a:ext cx="2938513" cy="2677656"/>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rPr>
              <a:t>“The goals of the European Green Deal are ambitious and crucial in tackling the urgent issue of climate change” </a:t>
            </a:r>
          </a:p>
          <a:p>
            <a:pPr marL="171450" indent="-171450" algn="ctr">
              <a:buFont typeface="Wingdings" panose="05000000000000000000" pitchFamily="2" charset="2"/>
              <a:buChar char="q"/>
            </a:pPr>
            <a:r>
              <a:rPr lang="en-US" sz="1200" dirty="0">
                <a:effectLst>
                  <a:outerShdw blurRad="38100" dist="38100" dir="2700000" algn="tl">
                    <a:srgbClr val="000000">
                      <a:alpha val="43137"/>
                    </a:srgbClr>
                  </a:outerShdw>
                </a:effectLst>
              </a:rPr>
              <a:t>The first goal is to reduce greenhouse gas emissions by 55% by 2030. </a:t>
            </a:r>
          </a:p>
          <a:p>
            <a:pPr marL="171450" indent="-171450" algn="ctr">
              <a:buFont typeface="Wingdings" panose="05000000000000000000" pitchFamily="2" charset="2"/>
              <a:buChar char="q"/>
            </a:pPr>
            <a:r>
              <a:rPr lang="en-US" sz="1200" dirty="0">
                <a:effectLst>
                  <a:outerShdw blurRad="38100" dist="38100" dir="2700000" algn="tl">
                    <a:srgbClr val="000000">
                      <a:alpha val="43137"/>
                    </a:srgbClr>
                  </a:outerShdw>
                </a:effectLst>
              </a:rPr>
              <a:t>The second goal is for Europe to become the world's first climate-neutral continent by 2050. </a:t>
            </a:r>
          </a:p>
          <a:p>
            <a:pPr algn="just"/>
            <a:r>
              <a:rPr lang="en-US" sz="1200" dirty="0">
                <a:effectLst>
                  <a:outerShdw blurRad="38100" dist="38100" dir="2700000" algn="tl">
                    <a:srgbClr val="000000">
                      <a:alpha val="43137"/>
                    </a:srgbClr>
                  </a:outerShdw>
                </a:effectLst>
              </a:rPr>
              <a:t>However, achieving these goals is impossible without cities serving as a reference point for achieving climate neutrality. Therefore, cities play a critical role in helping Europe achieve its climate goals."</a:t>
            </a:r>
            <a:endParaRPr lang="el-GR" sz="1200" b="1" u="sng" dirty="0">
              <a:effectLst>
                <a:outerShdw blurRad="38100" dist="38100" dir="2700000" algn="tl">
                  <a:srgbClr val="000000">
                    <a:alpha val="43137"/>
                  </a:srgbClr>
                </a:outerShdw>
              </a:effectLst>
            </a:endParaRPr>
          </a:p>
        </p:txBody>
      </p:sp>
      <p:sp>
        <p:nvSpPr>
          <p:cNvPr id="47" name="Oval 75">
            <a:extLst>
              <a:ext uri="{FF2B5EF4-FFF2-40B4-BE49-F238E27FC236}">
                <a16:creationId xmlns:a16="http://schemas.microsoft.com/office/drawing/2014/main" id="{E7AEF083-1823-D0D4-1871-DFCE553E91B0}"/>
              </a:ext>
            </a:extLst>
          </p:cNvPr>
          <p:cNvSpPr/>
          <p:nvPr/>
        </p:nvSpPr>
        <p:spPr>
          <a:xfrm rot="2700000">
            <a:off x="5185613" y="3632062"/>
            <a:ext cx="714164" cy="71416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Oval 75">
            <a:extLst>
              <a:ext uri="{FF2B5EF4-FFF2-40B4-BE49-F238E27FC236}">
                <a16:creationId xmlns:a16="http://schemas.microsoft.com/office/drawing/2014/main" id="{D4159FEB-397B-2FF7-81C1-2086F266D9AB}"/>
              </a:ext>
            </a:extLst>
          </p:cNvPr>
          <p:cNvSpPr/>
          <p:nvPr/>
        </p:nvSpPr>
        <p:spPr>
          <a:xfrm>
            <a:off x="5877174" y="2023370"/>
            <a:ext cx="714166" cy="71416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75">
            <a:extLst>
              <a:ext uri="{FF2B5EF4-FFF2-40B4-BE49-F238E27FC236}">
                <a16:creationId xmlns:a16="http://schemas.microsoft.com/office/drawing/2014/main" id="{7B384A7D-93F2-A07E-CD69-81461EDF824F}"/>
              </a:ext>
            </a:extLst>
          </p:cNvPr>
          <p:cNvSpPr/>
          <p:nvPr/>
        </p:nvSpPr>
        <p:spPr>
          <a:xfrm rot="2700000">
            <a:off x="5253789" y="3702686"/>
            <a:ext cx="572917" cy="5729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0" name="Straight Connector 95">
            <a:extLst>
              <a:ext uri="{FF2B5EF4-FFF2-40B4-BE49-F238E27FC236}">
                <a16:creationId xmlns:a16="http://schemas.microsoft.com/office/drawing/2014/main" id="{28BCC77E-4719-5BA1-DF46-B8F3FFBF95FD}"/>
              </a:ext>
            </a:extLst>
          </p:cNvPr>
          <p:cNvCxnSpPr>
            <a:cxnSpLocks/>
          </p:cNvCxnSpPr>
          <p:nvPr/>
        </p:nvCxnSpPr>
        <p:spPr>
          <a:xfrm rot="2700000" flipH="1">
            <a:off x="4581749" y="3390230"/>
            <a:ext cx="720000"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95">
            <a:extLst>
              <a:ext uri="{FF2B5EF4-FFF2-40B4-BE49-F238E27FC236}">
                <a16:creationId xmlns:a16="http://schemas.microsoft.com/office/drawing/2014/main" id="{C9DB4486-E744-B67C-8EA5-41AF3DF066C2}"/>
              </a:ext>
            </a:extLst>
          </p:cNvPr>
          <p:cNvCxnSpPr>
            <a:cxnSpLocks/>
          </p:cNvCxnSpPr>
          <p:nvPr/>
        </p:nvCxnSpPr>
        <p:spPr>
          <a:xfrm rot="18900000" flipH="1">
            <a:off x="4598345" y="1414362"/>
            <a:ext cx="720000"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Oval 75">
            <a:extLst>
              <a:ext uri="{FF2B5EF4-FFF2-40B4-BE49-F238E27FC236}">
                <a16:creationId xmlns:a16="http://schemas.microsoft.com/office/drawing/2014/main" id="{102B7F76-A9AE-57F7-2CB6-2A9190A2FB3B}"/>
              </a:ext>
            </a:extLst>
          </p:cNvPr>
          <p:cNvSpPr/>
          <p:nvPr/>
        </p:nvSpPr>
        <p:spPr>
          <a:xfrm>
            <a:off x="5948379" y="2085050"/>
            <a:ext cx="572917" cy="5729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4" name="Straight Connector 95">
            <a:extLst>
              <a:ext uri="{FF2B5EF4-FFF2-40B4-BE49-F238E27FC236}">
                <a16:creationId xmlns:a16="http://schemas.microsoft.com/office/drawing/2014/main" id="{EE33439F-6AC9-E52C-E593-DE4DC9A3520F}"/>
              </a:ext>
            </a:extLst>
          </p:cNvPr>
          <p:cNvCxnSpPr>
            <a:cxnSpLocks/>
          </p:cNvCxnSpPr>
          <p:nvPr/>
        </p:nvCxnSpPr>
        <p:spPr>
          <a:xfrm flipH="1">
            <a:off x="5048957" y="2380453"/>
            <a:ext cx="720000"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F55219AD-E12F-3800-B1A7-60BACDCAD9A5}"/>
              </a:ext>
            </a:extLst>
          </p:cNvPr>
          <p:cNvGrpSpPr/>
          <p:nvPr/>
        </p:nvGrpSpPr>
        <p:grpSpPr>
          <a:xfrm>
            <a:off x="3095690" y="1417882"/>
            <a:ext cx="1941592" cy="1941591"/>
            <a:chOff x="4208838" y="2736845"/>
            <a:chExt cx="1941592" cy="1941591"/>
          </a:xfrm>
        </p:grpSpPr>
        <p:sp>
          <p:nvSpPr>
            <p:cNvPr id="56" name="Oval 55">
              <a:extLst>
                <a:ext uri="{FF2B5EF4-FFF2-40B4-BE49-F238E27FC236}">
                  <a16:creationId xmlns:a16="http://schemas.microsoft.com/office/drawing/2014/main" id="{9BF3B7C2-ED36-B335-0C9A-FC550B71E70B}"/>
                </a:ext>
              </a:extLst>
            </p:cNvPr>
            <p:cNvSpPr/>
            <p:nvPr/>
          </p:nvSpPr>
          <p:spPr>
            <a:xfrm>
              <a:off x="4349498" y="2903912"/>
              <a:ext cx="1622533" cy="162253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Arc 57">
              <a:extLst>
                <a:ext uri="{FF2B5EF4-FFF2-40B4-BE49-F238E27FC236}">
                  <a16:creationId xmlns:a16="http://schemas.microsoft.com/office/drawing/2014/main" id="{33D9A248-2D75-4A55-8471-156BB5645331}"/>
                </a:ext>
              </a:extLst>
            </p:cNvPr>
            <p:cNvSpPr/>
            <p:nvPr/>
          </p:nvSpPr>
          <p:spPr>
            <a:xfrm rot="18900000" flipV="1">
              <a:off x="4208838" y="2736845"/>
              <a:ext cx="1941592" cy="1941591"/>
            </a:xfrm>
            <a:prstGeom prst="arc">
              <a:avLst>
                <a:gd name="adj1" fmla="val 13645212"/>
                <a:gd name="adj2" fmla="val 2561877"/>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65" name="TextBox 64">
            <a:extLst>
              <a:ext uri="{FF2B5EF4-FFF2-40B4-BE49-F238E27FC236}">
                <a16:creationId xmlns:a16="http://schemas.microsoft.com/office/drawing/2014/main" id="{5377095C-BF9C-7DC4-3917-735BC07684C0}"/>
              </a:ext>
            </a:extLst>
          </p:cNvPr>
          <p:cNvSpPr txBox="1"/>
          <p:nvPr/>
        </p:nvSpPr>
        <p:spPr>
          <a:xfrm>
            <a:off x="3326384" y="2242327"/>
            <a:ext cx="1636817" cy="307777"/>
          </a:xfrm>
          <a:prstGeom prst="rect">
            <a:avLst/>
          </a:prstGeom>
          <a:noFill/>
        </p:spPr>
        <p:txBody>
          <a:bodyPr wrap="square">
            <a:spAutoFit/>
          </a:bodyPr>
          <a:lstStyle/>
          <a:p>
            <a:r>
              <a:rPr lang="en-US" altLang="ko-KR" sz="1400" b="1" dirty="0">
                <a:solidFill>
                  <a:schemeClr val="tx1">
                    <a:lumMod val="75000"/>
                    <a:lumOff val="25000"/>
                  </a:schemeClr>
                </a:solidFill>
                <a:cs typeface="Arial" pitchFamily="34" charset="0"/>
              </a:rPr>
              <a:t>“Eu Cities Mission”</a:t>
            </a:r>
            <a:endParaRPr lang="el-GR" sz="1400" dirty="0"/>
          </a:p>
        </p:txBody>
      </p:sp>
      <p:sp>
        <p:nvSpPr>
          <p:cNvPr id="73" name="Oval 75">
            <a:extLst>
              <a:ext uri="{FF2B5EF4-FFF2-40B4-BE49-F238E27FC236}">
                <a16:creationId xmlns:a16="http://schemas.microsoft.com/office/drawing/2014/main" id="{871C8F84-05D8-A028-1CE8-E59E8CDB4DF3}"/>
              </a:ext>
            </a:extLst>
          </p:cNvPr>
          <p:cNvSpPr/>
          <p:nvPr/>
        </p:nvSpPr>
        <p:spPr>
          <a:xfrm rot="2700000">
            <a:off x="5202842" y="502392"/>
            <a:ext cx="714164" cy="71416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75">
            <a:extLst>
              <a:ext uri="{FF2B5EF4-FFF2-40B4-BE49-F238E27FC236}">
                <a16:creationId xmlns:a16="http://schemas.microsoft.com/office/drawing/2014/main" id="{C3594E8E-DD3E-EE83-C40B-2FCCE8D5990F}"/>
              </a:ext>
            </a:extLst>
          </p:cNvPr>
          <p:cNvSpPr/>
          <p:nvPr/>
        </p:nvSpPr>
        <p:spPr>
          <a:xfrm>
            <a:off x="5271018" y="573016"/>
            <a:ext cx="572917" cy="5729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dirty="0"/>
              <a:t>1</a:t>
            </a:r>
            <a:endParaRPr lang="ko-KR" altLang="en-US" dirty="0"/>
          </a:p>
        </p:txBody>
      </p:sp>
      <p:sp>
        <p:nvSpPr>
          <p:cNvPr id="79" name="TextBox 78">
            <a:extLst>
              <a:ext uri="{FF2B5EF4-FFF2-40B4-BE49-F238E27FC236}">
                <a16:creationId xmlns:a16="http://schemas.microsoft.com/office/drawing/2014/main" id="{5A3D7918-B27B-52B6-3E7F-BC1C8BB306A5}"/>
              </a:ext>
            </a:extLst>
          </p:cNvPr>
          <p:cNvSpPr txBox="1"/>
          <p:nvPr/>
        </p:nvSpPr>
        <p:spPr>
          <a:xfrm>
            <a:off x="5877174" y="444645"/>
            <a:ext cx="3104690" cy="938719"/>
          </a:xfrm>
          <a:prstGeom prst="rect">
            <a:avLst/>
          </a:prstGeom>
          <a:noFill/>
        </p:spPr>
        <p:txBody>
          <a:bodyPr wrap="square" lIns="108000" rIns="108000" rtlCol="0">
            <a:spAutoFit/>
          </a:bodyPr>
          <a:lstStyle/>
          <a:p>
            <a:pPr algn="ctr"/>
            <a:r>
              <a:rPr lang="en-US" altLang="ko-KR" sz="1100" dirty="0">
                <a:solidFill>
                  <a:schemeClr val="accent1">
                    <a:lumMod val="50000"/>
                  </a:schemeClr>
                </a:solidFill>
              </a:rPr>
              <a:t>Mobilizing local authorities, citizens, businesses, investors, as well as universities, research institutions, and regional and national authorities is essential in achieving the goals of the European Green Deal. </a:t>
            </a:r>
            <a:endParaRPr lang="ko-KR" altLang="en-US" sz="1100" dirty="0">
              <a:solidFill>
                <a:schemeClr val="accent1">
                  <a:lumMod val="50000"/>
                </a:schemeClr>
              </a:solidFill>
            </a:endParaRPr>
          </a:p>
        </p:txBody>
      </p:sp>
      <p:pic>
        <p:nvPicPr>
          <p:cNvPr id="81" name="Picture 80">
            <a:extLst>
              <a:ext uri="{FF2B5EF4-FFF2-40B4-BE49-F238E27FC236}">
                <a16:creationId xmlns:a16="http://schemas.microsoft.com/office/drawing/2014/main" id="{FAA9008E-A4B3-CED1-074F-D2C7DC1BB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247" y="3097390"/>
            <a:ext cx="2526240" cy="1684160"/>
          </a:xfrm>
          <a:prstGeom prst="rect">
            <a:avLst/>
          </a:prstGeom>
        </p:spPr>
      </p:pic>
      <p:sp>
        <p:nvSpPr>
          <p:cNvPr id="85" name="TextBox 84">
            <a:extLst>
              <a:ext uri="{FF2B5EF4-FFF2-40B4-BE49-F238E27FC236}">
                <a16:creationId xmlns:a16="http://schemas.microsoft.com/office/drawing/2014/main" id="{CE2A85A8-454B-87C8-58FC-C00922249103}"/>
              </a:ext>
            </a:extLst>
          </p:cNvPr>
          <p:cNvSpPr txBox="1"/>
          <p:nvPr/>
        </p:nvSpPr>
        <p:spPr>
          <a:xfrm>
            <a:off x="6591340" y="1604598"/>
            <a:ext cx="2482670" cy="1615827"/>
          </a:xfrm>
          <a:prstGeom prst="rect">
            <a:avLst/>
          </a:prstGeom>
          <a:noFill/>
        </p:spPr>
        <p:txBody>
          <a:bodyPr wrap="square" lIns="108000" rIns="108000" rtlCol="0">
            <a:spAutoFit/>
          </a:bodyPr>
          <a:lstStyle/>
          <a:p>
            <a:pPr algn="ctr"/>
            <a:r>
              <a:rPr lang="en-US" sz="1100" dirty="0">
                <a:solidFill>
                  <a:schemeClr val="accent1">
                    <a:lumMod val="50000"/>
                  </a:schemeClr>
                </a:solidFill>
              </a:rPr>
              <a:t>By 2030, the European Green Deal aims to establish 100 climate-neutral and smart cities. These cities will serve as models for others to follow, demonstrating that it is possible to achieve sustainable urban development while reducing greenhouse gas emissions and creating a high quality of life for citizens.</a:t>
            </a:r>
            <a:endParaRPr lang="ko-KR" altLang="en-US" sz="1100" dirty="0">
              <a:solidFill>
                <a:schemeClr val="accent1">
                  <a:lumMod val="50000"/>
                </a:schemeClr>
              </a:solidFill>
            </a:endParaRPr>
          </a:p>
        </p:txBody>
      </p:sp>
      <p:sp>
        <p:nvSpPr>
          <p:cNvPr id="87" name="TextBox 86">
            <a:extLst>
              <a:ext uri="{FF2B5EF4-FFF2-40B4-BE49-F238E27FC236}">
                <a16:creationId xmlns:a16="http://schemas.microsoft.com/office/drawing/2014/main" id="{0AE2A026-9C9D-933A-6537-2C2AE66FD0D1}"/>
              </a:ext>
            </a:extLst>
          </p:cNvPr>
          <p:cNvSpPr txBox="1"/>
          <p:nvPr/>
        </p:nvSpPr>
        <p:spPr>
          <a:xfrm>
            <a:off x="5897157" y="3482827"/>
            <a:ext cx="3148718" cy="1277273"/>
          </a:xfrm>
          <a:prstGeom prst="rect">
            <a:avLst/>
          </a:prstGeom>
          <a:noFill/>
        </p:spPr>
        <p:txBody>
          <a:bodyPr wrap="square" lIns="108000" rIns="108000" rtlCol="0">
            <a:spAutoFit/>
          </a:bodyPr>
          <a:lstStyle/>
          <a:p>
            <a:pPr algn="ctr"/>
            <a:r>
              <a:rPr lang="en-US" altLang="ko-KR" sz="1100" dirty="0">
                <a:solidFill>
                  <a:schemeClr val="accent1">
                    <a:lumMod val="50000"/>
                  </a:schemeClr>
                </a:solidFill>
              </a:rPr>
              <a:t>The 100 cities will serve as experimental and innovative hubs, paving the way for all European cities to follow their example and achieve the goal of becoming climate-neutral by 2050. Through their leadership, these cities will help to accelerate the transition towards a sustainable future and inspire others to take action.</a:t>
            </a:r>
            <a:endParaRPr lang="ko-KR" altLang="en-US" sz="1100" dirty="0">
              <a:solidFill>
                <a:schemeClr val="accent1">
                  <a:lumMod val="50000"/>
                </a:schemeClr>
              </a:solidFill>
              <a:latin typeface="Oswald Regular"/>
            </a:endParaRPr>
          </a:p>
        </p:txBody>
      </p:sp>
      <p:sp>
        <p:nvSpPr>
          <p:cNvPr id="92" name="TextBox 91">
            <a:extLst>
              <a:ext uri="{FF2B5EF4-FFF2-40B4-BE49-F238E27FC236}">
                <a16:creationId xmlns:a16="http://schemas.microsoft.com/office/drawing/2014/main" id="{CF9AFEF8-47C1-46CA-7221-9C2AE48262A3}"/>
              </a:ext>
            </a:extLst>
          </p:cNvPr>
          <p:cNvSpPr txBox="1"/>
          <p:nvPr/>
        </p:nvSpPr>
        <p:spPr>
          <a:xfrm>
            <a:off x="5789372" y="2189325"/>
            <a:ext cx="872371" cy="369332"/>
          </a:xfrm>
          <a:prstGeom prst="rect">
            <a:avLst/>
          </a:prstGeom>
          <a:noFill/>
        </p:spPr>
        <p:txBody>
          <a:bodyPr wrap="square">
            <a:spAutoFit/>
          </a:bodyPr>
          <a:lstStyle/>
          <a:p>
            <a:pPr algn="ctr"/>
            <a:r>
              <a:rPr lang="el-GR" altLang="ko-KR" dirty="0">
                <a:solidFill>
                  <a:schemeClr val="bg1"/>
                </a:solidFill>
              </a:rPr>
              <a:t>2</a:t>
            </a:r>
            <a:endParaRPr lang="ko-KR" altLang="en-US" dirty="0">
              <a:solidFill>
                <a:schemeClr val="bg1"/>
              </a:solidFill>
            </a:endParaRPr>
          </a:p>
        </p:txBody>
      </p:sp>
      <p:sp>
        <p:nvSpPr>
          <p:cNvPr id="94" name="TextBox 93">
            <a:extLst>
              <a:ext uri="{FF2B5EF4-FFF2-40B4-BE49-F238E27FC236}">
                <a16:creationId xmlns:a16="http://schemas.microsoft.com/office/drawing/2014/main" id="{D287D3C5-06A4-1406-253C-87DF70083976}"/>
              </a:ext>
            </a:extLst>
          </p:cNvPr>
          <p:cNvSpPr txBox="1"/>
          <p:nvPr/>
        </p:nvSpPr>
        <p:spPr>
          <a:xfrm>
            <a:off x="5095707" y="3796631"/>
            <a:ext cx="872371" cy="369332"/>
          </a:xfrm>
          <a:prstGeom prst="rect">
            <a:avLst/>
          </a:prstGeom>
          <a:noFill/>
        </p:spPr>
        <p:txBody>
          <a:bodyPr wrap="square">
            <a:spAutoFit/>
          </a:bodyPr>
          <a:lstStyle/>
          <a:p>
            <a:pPr algn="ctr"/>
            <a:r>
              <a:rPr lang="el-GR" altLang="ko-KR" dirty="0">
                <a:solidFill>
                  <a:schemeClr val="bg1"/>
                </a:solidFill>
              </a:rPr>
              <a:t>3</a:t>
            </a:r>
            <a:endParaRPr lang="ko-KR" altLang="en-US" dirty="0">
              <a:solidFill>
                <a:schemeClr val="bg1"/>
              </a:solidFill>
            </a:endParaRPr>
          </a:p>
        </p:txBody>
      </p:sp>
    </p:spTree>
    <p:extLst>
      <p:ext uri="{BB962C8B-B14F-4D97-AF65-F5344CB8AC3E}">
        <p14:creationId xmlns:p14="http://schemas.microsoft.com/office/powerpoint/2010/main" val="36821387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84011"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18900000">
            <a:off x="175331" y="4917090"/>
            <a:ext cx="107772" cy="107772"/>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p:cNvSpPr/>
          <p:nvPr/>
        </p:nvSpPr>
        <p:spPr>
          <a:xfrm rot="10803112">
            <a:off x="150949" y="4894840"/>
            <a:ext cx="154405" cy="154405"/>
          </a:xfrm>
          <a:prstGeom prst="blockArc">
            <a:avLst>
              <a:gd name="adj1" fmla="val 10800000"/>
              <a:gd name="adj2" fmla="val 21495391"/>
              <a:gd name="adj3" fmla="val 522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288FF41A-6E67-64B0-726F-52E00EFA8DA6}"/>
              </a:ext>
            </a:extLst>
          </p:cNvPr>
          <p:cNvSpPr txBox="1"/>
          <p:nvPr/>
        </p:nvSpPr>
        <p:spPr>
          <a:xfrm>
            <a:off x="269705" y="4847866"/>
            <a:ext cx="4073695" cy="246221"/>
          </a:xfrm>
          <a:prstGeom prst="rect">
            <a:avLst/>
          </a:prstGeom>
          <a:noFill/>
        </p:spPr>
        <p:txBody>
          <a:bodyPr wrap="square" rtlCol="0">
            <a:spAutoFit/>
          </a:bodyPr>
          <a:lstStyle/>
          <a:p>
            <a:r>
              <a:rPr lang="en-US" sz="1000" dirty="0">
                <a:solidFill>
                  <a:schemeClr val="bg1">
                    <a:lumMod val="75000"/>
                  </a:schemeClr>
                </a:solidFill>
                <a:latin typeface="ColaborateLight" pitchFamily="50" charset="0"/>
              </a:rPr>
              <a:t>100 climate-neutral and smart cities  </a:t>
            </a:r>
          </a:p>
        </p:txBody>
      </p:sp>
      <p:sp>
        <p:nvSpPr>
          <p:cNvPr id="4" name="TextBox 3">
            <a:extLst>
              <a:ext uri="{FF2B5EF4-FFF2-40B4-BE49-F238E27FC236}">
                <a16:creationId xmlns:a16="http://schemas.microsoft.com/office/drawing/2014/main" id="{C534D9F3-3E07-DDE3-7187-5C655C2E8B12}"/>
              </a:ext>
            </a:extLst>
          </p:cNvPr>
          <p:cNvSpPr txBox="1"/>
          <p:nvPr/>
        </p:nvSpPr>
        <p:spPr>
          <a:xfrm>
            <a:off x="1066800" y="55902"/>
            <a:ext cx="6226444" cy="369332"/>
          </a:xfrm>
          <a:prstGeom prst="rect">
            <a:avLst/>
          </a:prstGeom>
          <a:noFill/>
        </p:spPr>
        <p:txBody>
          <a:bodyPr wrap="square">
            <a:spAutoFit/>
          </a:bodyPr>
          <a:lstStyle/>
          <a:p>
            <a:pPr algn="ctr"/>
            <a:r>
              <a:rPr lang="en-US" noProof="1">
                <a:solidFill>
                  <a:schemeClr val="tx2"/>
                </a:solidFill>
                <a:latin typeface="ColaborateLight" pitchFamily="50" charset="0"/>
              </a:rPr>
              <a:t>What does the transition to climate neutrality mean for a city?</a:t>
            </a:r>
            <a:endParaRPr lang="en-US" sz="1800" noProof="1">
              <a:solidFill>
                <a:schemeClr val="tx2"/>
              </a:solidFill>
              <a:latin typeface="ColaborateLight" pitchFamily="50" charset="0"/>
            </a:endParaRPr>
          </a:p>
        </p:txBody>
      </p:sp>
      <p:sp>
        <p:nvSpPr>
          <p:cNvPr id="6" name="TextBox 5">
            <a:extLst>
              <a:ext uri="{FF2B5EF4-FFF2-40B4-BE49-F238E27FC236}">
                <a16:creationId xmlns:a16="http://schemas.microsoft.com/office/drawing/2014/main" id="{B480A0BA-1157-ECF7-212C-52A090169B42}"/>
              </a:ext>
            </a:extLst>
          </p:cNvPr>
          <p:cNvSpPr txBox="1"/>
          <p:nvPr/>
        </p:nvSpPr>
        <p:spPr>
          <a:xfrm>
            <a:off x="75751" y="634328"/>
            <a:ext cx="4496249" cy="3874843"/>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l-GR" sz="1100" dirty="0"/>
              <a:t> </a:t>
            </a:r>
            <a:r>
              <a:rPr lang="en-US" sz="1100" dirty="0"/>
              <a:t>radical changes in many areas of the urban environment</a:t>
            </a:r>
          </a:p>
          <a:p>
            <a:pPr marL="285750" indent="-285750">
              <a:lnSpc>
                <a:spcPct val="150000"/>
              </a:lnSpc>
              <a:buFont typeface="Wingdings" panose="05000000000000000000" pitchFamily="2" charset="2"/>
              <a:buChar char="v"/>
            </a:pPr>
            <a:r>
              <a:rPr lang="en-US" sz="1100" dirty="0"/>
              <a:t>participatory planning</a:t>
            </a:r>
          </a:p>
          <a:p>
            <a:pPr marL="285750" indent="-285750">
              <a:lnSpc>
                <a:spcPct val="150000"/>
              </a:lnSpc>
              <a:buFont typeface="Wingdings" panose="05000000000000000000" pitchFamily="2" charset="2"/>
              <a:buChar char="v"/>
            </a:pPr>
            <a:r>
              <a:rPr lang="en-US" sz="1100" dirty="0"/>
              <a:t>holistic approach that includes costed and necessary actions in energy, mobility, waste, construction, as well as in the municipality's structure, legislation, public finance, and more. To achieve the goal of climate neutrality, a dynamic transition timeline must be established, and there is a need for close collaboration between local authorities, research institutions, and the private sector</a:t>
            </a:r>
          </a:p>
          <a:p>
            <a:pPr marL="285750" indent="-285750">
              <a:lnSpc>
                <a:spcPct val="150000"/>
              </a:lnSpc>
              <a:buFont typeface="Wingdings" panose="05000000000000000000" pitchFamily="2" charset="2"/>
              <a:buChar char="v"/>
            </a:pPr>
            <a:r>
              <a:rPr lang="en-US" sz="1100" dirty="0"/>
              <a:t>establishment of a Transition Team comprising of experts and the Municipal Authority </a:t>
            </a:r>
          </a:p>
          <a:p>
            <a:pPr marL="285750" indent="-285750">
              <a:lnSpc>
                <a:spcPct val="150000"/>
              </a:lnSpc>
              <a:buFont typeface="Wingdings" panose="05000000000000000000" pitchFamily="2" charset="2"/>
              <a:buChar char="v"/>
            </a:pPr>
            <a:r>
              <a:rPr lang="en-US" sz="1100" dirty="0"/>
              <a:t>The process involves consultation, action identification, evaluation, implementation, and monitoring</a:t>
            </a:r>
          </a:p>
          <a:p>
            <a:pPr marL="285750" indent="-285750">
              <a:lnSpc>
                <a:spcPct val="150000"/>
              </a:lnSpc>
              <a:buFont typeface="Wingdings" panose="05000000000000000000" pitchFamily="2" charset="2"/>
              <a:buChar char="v"/>
            </a:pPr>
            <a:r>
              <a:rPr lang="en-US" sz="1100" dirty="0"/>
              <a:t>A key component of the Mission for Cities is a political commitment by the Municipal Authority to engage citizens and stakeholders in the process.</a:t>
            </a:r>
          </a:p>
        </p:txBody>
      </p:sp>
      <p:sp>
        <p:nvSpPr>
          <p:cNvPr id="9" name="TextBox 8">
            <a:extLst>
              <a:ext uri="{FF2B5EF4-FFF2-40B4-BE49-F238E27FC236}">
                <a16:creationId xmlns:a16="http://schemas.microsoft.com/office/drawing/2014/main" id="{1427F283-2F46-8945-50D0-E79F4D2ADAD1}"/>
              </a:ext>
            </a:extLst>
          </p:cNvPr>
          <p:cNvSpPr txBox="1"/>
          <p:nvPr/>
        </p:nvSpPr>
        <p:spPr>
          <a:xfrm>
            <a:off x="4800600" y="3316837"/>
            <a:ext cx="3897489" cy="1446550"/>
          </a:xfrm>
          <a:prstGeom prst="rect">
            <a:avLst/>
          </a:prstGeom>
          <a:noFill/>
        </p:spPr>
        <p:txBody>
          <a:bodyPr wrap="square" lIns="108000" rIns="108000" rtlCol="0">
            <a:spAutoFit/>
          </a:bodyPr>
          <a:lstStyle/>
          <a:p>
            <a:pPr algn="ctr"/>
            <a:r>
              <a:rPr lang="el-GR" sz="1100" dirty="0">
                <a:solidFill>
                  <a:schemeClr val="accent1">
                    <a:lumMod val="50000"/>
                  </a:schemeClr>
                </a:solidFill>
                <a:effectLst>
                  <a:outerShdw blurRad="38100" dist="38100" dir="2700000" algn="tl">
                    <a:srgbClr val="000000">
                      <a:alpha val="43137"/>
                    </a:srgbClr>
                  </a:outerShdw>
                </a:effectLst>
              </a:rPr>
              <a:t>«</a:t>
            </a:r>
            <a:r>
              <a:rPr lang="en-US" sz="1100" dirty="0">
                <a:solidFill>
                  <a:schemeClr val="accent1">
                    <a:lumMod val="50000"/>
                  </a:schemeClr>
                </a:solidFill>
                <a:effectLst>
                  <a:outerShdw blurRad="38100" dist="38100" dir="2700000" algn="tl">
                    <a:srgbClr val="000000">
                      <a:alpha val="43137"/>
                    </a:srgbClr>
                  </a:outerShdw>
                </a:effectLst>
              </a:rPr>
              <a:t>the Mission for Cities is not a common funding program for municipalities. Rather, it is a comprehensive and integrated approach to promoting sustainable urban development, bringing together different stakeholders to work towards a shared vision and goals for the future of our cities. Through this collaborative effort, we can drive innovation and achieve tangible results in the transition towards a climate-neutral and sustainable urban environment</a:t>
            </a:r>
            <a:r>
              <a:rPr lang="el-GR" sz="1100" dirty="0">
                <a:solidFill>
                  <a:schemeClr val="accent1">
                    <a:lumMod val="50000"/>
                  </a:schemeClr>
                </a:solidFill>
                <a:effectLst>
                  <a:outerShdw blurRad="38100" dist="38100" dir="2700000" algn="tl">
                    <a:srgbClr val="000000">
                      <a:alpha val="43137"/>
                    </a:srgbClr>
                  </a:outerShdw>
                </a:effectLst>
              </a:rPr>
              <a:t>»</a:t>
            </a:r>
            <a:endParaRPr lang="ko-KR" altLang="en-US" sz="1100" dirty="0">
              <a:solidFill>
                <a:schemeClr val="accent1">
                  <a:lumMod val="50000"/>
                </a:schemeClr>
              </a:solidFill>
              <a:effectLst>
                <a:outerShdw blurRad="38100" dist="38100" dir="2700000" algn="tl">
                  <a:srgbClr val="000000">
                    <a:alpha val="43137"/>
                  </a:srgbClr>
                </a:outerShdw>
              </a:effectLst>
            </a:endParaRPr>
          </a:p>
        </p:txBody>
      </p:sp>
      <p:pic>
        <p:nvPicPr>
          <p:cNvPr id="5" name="Εικόνα 4" descr="Εικόνα που περιέχει διάγραμμα, χάρτης&#10;&#10;Περιγραφή που δημιουργήθηκε αυτόματα">
            <a:extLst>
              <a:ext uri="{FF2B5EF4-FFF2-40B4-BE49-F238E27FC236}">
                <a16:creationId xmlns:a16="http://schemas.microsoft.com/office/drawing/2014/main" id="{AD685E09-9F39-7AEB-06C0-C4E2DB370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730" y="487022"/>
            <a:ext cx="3735359" cy="2693626"/>
          </a:xfrm>
          <a:prstGeom prst="rect">
            <a:avLst/>
          </a:prstGeom>
          <a:ln>
            <a:noFill/>
          </a:ln>
          <a:effectLst>
            <a:softEdge rad="112500"/>
          </a:effectLst>
        </p:spPr>
      </p:pic>
    </p:spTree>
    <p:extLst>
      <p:ext uri="{BB962C8B-B14F-4D97-AF65-F5344CB8AC3E}">
        <p14:creationId xmlns:p14="http://schemas.microsoft.com/office/powerpoint/2010/main" val="2076211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71450"/>
            <a:ext cx="8839200" cy="76200"/>
          </a:xfrm>
          <a:prstGeom prst="rect">
            <a:avLst/>
          </a:prstGeom>
          <a:solidFill>
            <a:srgbClr val="18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52400"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23" name="Google Shape;433;p35">
            <a:extLst>
              <a:ext uri="{FF2B5EF4-FFF2-40B4-BE49-F238E27FC236}">
                <a16:creationId xmlns:a16="http://schemas.microsoft.com/office/drawing/2014/main" id="{67B3B535-BB20-465D-9425-11CE4E078FDE}"/>
              </a:ext>
            </a:extLst>
          </p:cNvPr>
          <p:cNvSpPr txBox="1"/>
          <p:nvPr/>
        </p:nvSpPr>
        <p:spPr>
          <a:xfrm>
            <a:off x="639803" y="530003"/>
            <a:ext cx="2286000" cy="70211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b="1" dirty="0">
                <a:solidFill>
                  <a:schemeClr val="accent1">
                    <a:lumMod val="50000"/>
                  </a:schemeClr>
                </a:solidFill>
                <a:effectLst>
                  <a:outerShdw blurRad="38100" dist="38100" dir="2700000" algn="tl">
                    <a:srgbClr val="000000">
                      <a:alpha val="43137"/>
                    </a:srgbClr>
                  </a:outerShdw>
                </a:effectLst>
                <a:latin typeface="Oswald Regular"/>
                <a:ea typeface="Oswald Regular"/>
                <a:cs typeface="Oswald Regular"/>
                <a:sym typeface="Oswald Regular"/>
              </a:rPr>
              <a:t>NATIONAL INITIATIVE</a:t>
            </a:r>
            <a:endParaRPr sz="1600" b="1" dirty="0">
              <a:solidFill>
                <a:schemeClr val="accent1">
                  <a:lumMod val="50000"/>
                </a:schemeClr>
              </a:solidFill>
              <a:effectLst>
                <a:outerShdw blurRad="38100" dist="38100" dir="2700000" algn="tl">
                  <a:srgbClr val="000000">
                    <a:alpha val="43137"/>
                  </a:srgbClr>
                </a:outerShdw>
              </a:effectLst>
              <a:latin typeface="Oswald Regular"/>
              <a:ea typeface="Oswald Regular"/>
              <a:cs typeface="Oswald Regular"/>
              <a:sym typeface="Oswald Regular"/>
            </a:endParaRPr>
          </a:p>
        </p:txBody>
      </p:sp>
      <p:sp>
        <p:nvSpPr>
          <p:cNvPr id="424" name="Google Shape;433;p35">
            <a:extLst>
              <a:ext uri="{FF2B5EF4-FFF2-40B4-BE49-F238E27FC236}">
                <a16:creationId xmlns:a16="http://schemas.microsoft.com/office/drawing/2014/main" id="{F6799541-6662-487F-BFB3-8D8087B35322}"/>
              </a:ext>
            </a:extLst>
          </p:cNvPr>
          <p:cNvSpPr txBox="1"/>
          <p:nvPr/>
        </p:nvSpPr>
        <p:spPr>
          <a:xfrm>
            <a:off x="4914900" y="1131273"/>
            <a:ext cx="3276600" cy="53467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l-GR" sz="1100" dirty="0">
              <a:solidFill>
                <a:schemeClr val="accent1">
                  <a:lumMod val="50000"/>
                </a:schemeClr>
              </a:solidFill>
              <a:latin typeface="Oswald Regular"/>
              <a:ea typeface="Oswald Regular"/>
              <a:cs typeface="Oswald Regular"/>
              <a:sym typeface="Oswald Regular"/>
            </a:endParaRPr>
          </a:p>
          <a:p>
            <a:pPr marL="0" lvl="0" indent="0" algn="ctr" rtl="0">
              <a:spcBef>
                <a:spcPts val="0"/>
              </a:spcBef>
              <a:spcAft>
                <a:spcPts val="0"/>
              </a:spcAft>
              <a:buNone/>
            </a:pPr>
            <a:r>
              <a:rPr lang="en-US" sz="1100" dirty="0">
                <a:solidFill>
                  <a:schemeClr val="accent1">
                    <a:lumMod val="50000"/>
                  </a:schemeClr>
                </a:solidFill>
                <a:latin typeface="Oswald Regular"/>
                <a:ea typeface="Oswald Regular"/>
                <a:cs typeface="Oswald Regular"/>
                <a:sym typeface="Oswald Regular"/>
              </a:rPr>
              <a:t>NATIONAL STRATEGY FOR ADAPTATIONON CLIMATE CHANGE</a:t>
            </a:r>
            <a:endParaRPr lang="el-GR" sz="1100" dirty="0">
              <a:solidFill>
                <a:schemeClr val="accent1">
                  <a:lumMod val="50000"/>
                </a:schemeClr>
              </a:solidFill>
              <a:latin typeface="Oswald Regular"/>
              <a:ea typeface="Oswald Regular"/>
              <a:cs typeface="Oswald Regular"/>
              <a:sym typeface="Oswald Regular"/>
            </a:endParaRPr>
          </a:p>
          <a:p>
            <a:pPr marL="0" lvl="0" indent="0" algn="ctr" rtl="0">
              <a:spcBef>
                <a:spcPts val="0"/>
              </a:spcBef>
              <a:spcAft>
                <a:spcPts val="0"/>
              </a:spcAft>
              <a:buNone/>
            </a:pPr>
            <a:endParaRPr lang="el-GR" sz="1100" dirty="0">
              <a:solidFill>
                <a:schemeClr val="accent1">
                  <a:lumMod val="50000"/>
                </a:schemeClr>
              </a:solidFill>
              <a:latin typeface="Oswald Regular"/>
              <a:ea typeface="Oswald Regular"/>
              <a:cs typeface="Oswald Regular"/>
              <a:sym typeface="Oswald Regular"/>
            </a:endParaRPr>
          </a:p>
          <a:p>
            <a:pPr marL="0" lvl="0" indent="0" algn="ctr" rtl="0">
              <a:spcBef>
                <a:spcPts val="0"/>
              </a:spcBef>
              <a:spcAft>
                <a:spcPts val="0"/>
              </a:spcAft>
              <a:buNone/>
            </a:pPr>
            <a:r>
              <a:rPr lang="en-US" sz="1100" dirty="0">
                <a:solidFill>
                  <a:schemeClr val="accent1">
                    <a:lumMod val="50000"/>
                  </a:schemeClr>
                </a:solidFill>
                <a:latin typeface="Oswald Regular"/>
                <a:ea typeface="Oswald Regular"/>
                <a:cs typeface="Oswald Regular"/>
                <a:sym typeface="Oswald Regular"/>
              </a:rPr>
              <a:t>National Climate Law</a:t>
            </a:r>
            <a:r>
              <a:rPr lang="el-GR" sz="1100" dirty="0">
                <a:solidFill>
                  <a:schemeClr val="accent1">
                    <a:lumMod val="50000"/>
                  </a:schemeClr>
                </a:solidFill>
                <a:latin typeface="Oswald Regular"/>
                <a:ea typeface="Oswald Regular"/>
                <a:cs typeface="Oswald Regular"/>
                <a:sym typeface="Oswald Regular"/>
              </a:rPr>
              <a:t>– ν. 4936/2022 </a:t>
            </a:r>
            <a:endParaRPr sz="1100" dirty="0">
              <a:solidFill>
                <a:schemeClr val="accent1">
                  <a:lumMod val="50000"/>
                </a:schemeClr>
              </a:solidFill>
              <a:latin typeface="Oswald Regular"/>
              <a:ea typeface="Oswald Regular"/>
              <a:cs typeface="Oswald Regular"/>
              <a:sym typeface="Oswald Regular"/>
            </a:endParaRPr>
          </a:p>
        </p:txBody>
      </p:sp>
      <p:pic>
        <p:nvPicPr>
          <p:cNvPr id="3" name="Picture 2">
            <a:extLst>
              <a:ext uri="{FF2B5EF4-FFF2-40B4-BE49-F238E27FC236}">
                <a16:creationId xmlns:a16="http://schemas.microsoft.com/office/drawing/2014/main" id="{E4181D1F-227C-5185-8C34-3CDB70F9CA83}"/>
              </a:ext>
            </a:extLst>
          </p:cNvPr>
          <p:cNvPicPr>
            <a:picLocks noChangeAspect="1"/>
          </p:cNvPicPr>
          <p:nvPr/>
        </p:nvPicPr>
        <p:blipFill>
          <a:blip r:embed="rId2"/>
          <a:stretch>
            <a:fillRect/>
          </a:stretch>
        </p:blipFill>
        <p:spPr>
          <a:xfrm>
            <a:off x="228600" y="1232116"/>
            <a:ext cx="3108408" cy="3096529"/>
          </a:xfrm>
          <a:prstGeom prst="rect">
            <a:avLst/>
          </a:prstGeom>
        </p:spPr>
      </p:pic>
      <p:pic>
        <p:nvPicPr>
          <p:cNvPr id="4" name="Picture 3">
            <a:extLst>
              <a:ext uri="{FF2B5EF4-FFF2-40B4-BE49-F238E27FC236}">
                <a16:creationId xmlns:a16="http://schemas.microsoft.com/office/drawing/2014/main" id="{2304002D-12B8-43FF-5A9F-5D119CFC1B23}"/>
              </a:ext>
            </a:extLst>
          </p:cNvPr>
          <p:cNvPicPr>
            <a:picLocks noChangeAspect="1"/>
          </p:cNvPicPr>
          <p:nvPr/>
        </p:nvPicPr>
        <p:blipFill>
          <a:blip r:embed="rId3"/>
          <a:stretch>
            <a:fillRect/>
          </a:stretch>
        </p:blipFill>
        <p:spPr>
          <a:xfrm>
            <a:off x="996301" y="2256045"/>
            <a:ext cx="1573005" cy="1048670"/>
          </a:xfrm>
          <a:prstGeom prst="ellipse">
            <a:avLst/>
          </a:prstGeom>
          <a:ln>
            <a:noFill/>
          </a:ln>
          <a:effectLst>
            <a:softEdge rad="112500"/>
          </a:effectLst>
        </p:spPr>
      </p:pic>
      <p:cxnSp>
        <p:nvCxnSpPr>
          <p:cNvPr id="6" name="Straight Arrow Connector 5">
            <a:extLst>
              <a:ext uri="{FF2B5EF4-FFF2-40B4-BE49-F238E27FC236}">
                <a16:creationId xmlns:a16="http://schemas.microsoft.com/office/drawing/2014/main" id="{451122FC-E7C2-8D43-31BC-2627C5E9787C}"/>
              </a:ext>
            </a:extLst>
          </p:cNvPr>
          <p:cNvCxnSpPr>
            <a:cxnSpLocks/>
          </p:cNvCxnSpPr>
          <p:nvPr/>
        </p:nvCxnSpPr>
        <p:spPr>
          <a:xfrm flipV="1">
            <a:off x="3124200" y="1326830"/>
            <a:ext cx="1219200" cy="325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6036A60-985B-02DA-FAE1-93E7275D315B}"/>
              </a:ext>
            </a:extLst>
          </p:cNvPr>
          <p:cNvCxnSpPr>
            <a:cxnSpLocks/>
          </p:cNvCxnSpPr>
          <p:nvPr/>
        </p:nvCxnSpPr>
        <p:spPr>
          <a:xfrm flipV="1">
            <a:off x="3337008" y="2419350"/>
            <a:ext cx="1234992" cy="76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2ADC19A-EEC0-1EB7-2772-A88A5D32497A}"/>
              </a:ext>
            </a:extLst>
          </p:cNvPr>
          <p:cNvCxnSpPr>
            <a:cxnSpLocks/>
          </p:cNvCxnSpPr>
          <p:nvPr/>
        </p:nvCxnSpPr>
        <p:spPr>
          <a:xfrm>
            <a:off x="3206914" y="3496160"/>
            <a:ext cx="1212686" cy="218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Google Shape;433;p35">
            <a:extLst>
              <a:ext uri="{FF2B5EF4-FFF2-40B4-BE49-F238E27FC236}">
                <a16:creationId xmlns:a16="http://schemas.microsoft.com/office/drawing/2014/main" id="{CE9BBEC0-20B0-5EB7-3323-441828B654B3}"/>
              </a:ext>
            </a:extLst>
          </p:cNvPr>
          <p:cNvSpPr txBox="1"/>
          <p:nvPr/>
        </p:nvSpPr>
        <p:spPr>
          <a:xfrm>
            <a:off x="4810414" y="3464134"/>
            <a:ext cx="3276600" cy="702112"/>
          </a:xfrm>
          <a:prstGeom prst="rect">
            <a:avLst/>
          </a:prstGeom>
          <a:noFill/>
          <a:ln>
            <a:noFill/>
          </a:ln>
        </p:spPr>
        <p:txBody>
          <a:bodyPr spcFirstLastPara="1" wrap="square" lIns="91425" tIns="91425" rIns="91425" bIns="91425" anchor="b" anchorCtr="0">
            <a:noAutofit/>
          </a:bodyPr>
          <a:lstStyle/>
          <a:p>
            <a:pPr algn="ctr"/>
            <a:r>
              <a:rPr lang="en-US" sz="1100" dirty="0">
                <a:solidFill>
                  <a:schemeClr val="accent1">
                    <a:lumMod val="50000"/>
                  </a:schemeClr>
                </a:solidFill>
                <a:latin typeface="Oswald Regular"/>
                <a:sym typeface="Oswald Regular"/>
              </a:rPr>
              <a:t>3.2.2023 : A memorandum of cooperation was signed within the framework of the Greek Cities Mission, by 90 Greek Municipalities with the Ministry of Environment and Energy</a:t>
            </a:r>
            <a:endParaRPr sz="1100" dirty="0">
              <a:solidFill>
                <a:schemeClr val="accent1">
                  <a:lumMod val="50000"/>
                </a:schemeClr>
              </a:solidFill>
              <a:latin typeface="Oswald Regular"/>
              <a:sym typeface="Oswald Regular"/>
            </a:endParaRPr>
          </a:p>
        </p:txBody>
      </p:sp>
      <p:sp>
        <p:nvSpPr>
          <p:cNvPr id="5" name="Google Shape;433;p35">
            <a:extLst>
              <a:ext uri="{FF2B5EF4-FFF2-40B4-BE49-F238E27FC236}">
                <a16:creationId xmlns:a16="http://schemas.microsoft.com/office/drawing/2014/main" id="{FD50EC89-20F2-979C-E7DC-4374884A916A}"/>
              </a:ext>
            </a:extLst>
          </p:cNvPr>
          <p:cNvSpPr txBox="1"/>
          <p:nvPr/>
        </p:nvSpPr>
        <p:spPr>
          <a:xfrm>
            <a:off x="4844411" y="2096857"/>
            <a:ext cx="3686868" cy="82500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100" dirty="0">
                <a:solidFill>
                  <a:schemeClr val="accent1">
                    <a:lumMod val="50000"/>
                  </a:schemeClr>
                </a:solidFill>
                <a:latin typeface="Oswald Regular"/>
                <a:ea typeface="Oswald Regular"/>
                <a:cs typeface="Oswald Regular"/>
                <a:sym typeface="Oswald Regular"/>
              </a:rPr>
              <a:t>Invitation to the Municipalities of the Country and coordination by the General Secretariat of Spatial Planning and Urban Environment of the Ministry of the Interior for the submission of an application to participate in the European Mission</a:t>
            </a:r>
            <a:endParaRPr sz="1100" dirty="0">
              <a:solidFill>
                <a:schemeClr val="accent1">
                  <a:lumMod val="50000"/>
                </a:schemeClr>
              </a:solidFill>
              <a:latin typeface="Oswald Regular"/>
              <a:ea typeface="Oswald Regular"/>
              <a:cs typeface="Oswald Regular"/>
              <a:sym typeface="Oswald Regular"/>
            </a:endParaRPr>
          </a:p>
        </p:txBody>
      </p:sp>
      <p:sp>
        <p:nvSpPr>
          <p:cNvPr id="2" name="Slide Number Placeholder 1">
            <a:extLst>
              <a:ext uri="{FF2B5EF4-FFF2-40B4-BE49-F238E27FC236}">
                <a16:creationId xmlns:a16="http://schemas.microsoft.com/office/drawing/2014/main" id="{53DDE4B3-ECCC-0D86-397E-CBD8DBA25EE9}"/>
              </a:ext>
            </a:extLst>
          </p:cNvPr>
          <p:cNvSpPr>
            <a:spLocks noGrp="1"/>
          </p:cNvSpPr>
          <p:nvPr>
            <p:ph type="sldNum" sz="quarter" idx="12"/>
          </p:nvPr>
        </p:nvSpPr>
        <p:spPr/>
        <p:txBody>
          <a:bodyPr/>
          <a:lstStyle/>
          <a:p>
            <a:fld id="{3FA487D7-1AF3-41F4-8DF8-6632B7542E53}" type="slidenum">
              <a:rPr lang="en-US" smtClean="0"/>
              <a:pPr/>
              <a:t>5</a:t>
            </a:fld>
            <a:endParaRPr lang="en-US"/>
          </a:p>
        </p:txBody>
      </p:sp>
    </p:spTree>
    <p:extLst>
      <p:ext uri="{BB962C8B-B14F-4D97-AF65-F5344CB8AC3E}">
        <p14:creationId xmlns:p14="http://schemas.microsoft.com/office/powerpoint/2010/main" val="36092136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84011"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18900000">
            <a:off x="175331" y="4917090"/>
            <a:ext cx="107772" cy="107772"/>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p:cNvSpPr/>
          <p:nvPr/>
        </p:nvSpPr>
        <p:spPr>
          <a:xfrm rot="10803112">
            <a:off x="150949" y="4894840"/>
            <a:ext cx="154405" cy="154405"/>
          </a:xfrm>
          <a:prstGeom prst="blockArc">
            <a:avLst>
              <a:gd name="adj1" fmla="val 10800000"/>
              <a:gd name="adj2" fmla="val 21495391"/>
              <a:gd name="adj3" fmla="val 522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288FF41A-6E67-64B0-726F-52E00EFA8DA6}"/>
              </a:ext>
            </a:extLst>
          </p:cNvPr>
          <p:cNvSpPr txBox="1"/>
          <p:nvPr/>
        </p:nvSpPr>
        <p:spPr>
          <a:xfrm>
            <a:off x="269705" y="4847866"/>
            <a:ext cx="4073695" cy="246221"/>
          </a:xfrm>
          <a:prstGeom prst="rect">
            <a:avLst/>
          </a:prstGeom>
          <a:noFill/>
        </p:spPr>
        <p:txBody>
          <a:bodyPr wrap="square" rtlCol="0">
            <a:spAutoFit/>
          </a:bodyPr>
          <a:lstStyle/>
          <a:p>
            <a:r>
              <a:rPr lang="en-US" sz="1000" dirty="0">
                <a:solidFill>
                  <a:schemeClr val="bg1">
                    <a:lumMod val="75000"/>
                  </a:schemeClr>
                </a:solidFill>
                <a:latin typeface="ColaborateLight" pitchFamily="50" charset="0"/>
              </a:rPr>
              <a:t>100 climate-neutral and smart cities  </a:t>
            </a:r>
          </a:p>
        </p:txBody>
      </p:sp>
      <p:sp>
        <p:nvSpPr>
          <p:cNvPr id="4" name="TextBox 3">
            <a:extLst>
              <a:ext uri="{FF2B5EF4-FFF2-40B4-BE49-F238E27FC236}">
                <a16:creationId xmlns:a16="http://schemas.microsoft.com/office/drawing/2014/main" id="{C534D9F3-3E07-DDE3-7187-5C655C2E8B12}"/>
              </a:ext>
            </a:extLst>
          </p:cNvPr>
          <p:cNvSpPr txBox="1"/>
          <p:nvPr/>
        </p:nvSpPr>
        <p:spPr>
          <a:xfrm>
            <a:off x="2030278" y="133350"/>
            <a:ext cx="4626244" cy="369332"/>
          </a:xfrm>
          <a:prstGeom prst="rect">
            <a:avLst/>
          </a:prstGeom>
          <a:noFill/>
        </p:spPr>
        <p:txBody>
          <a:bodyPr wrap="square">
            <a:spAutoFit/>
          </a:bodyPr>
          <a:lstStyle/>
          <a:p>
            <a:pPr algn="ctr"/>
            <a:r>
              <a:rPr lang="en-US" sz="1800" noProof="1">
                <a:solidFill>
                  <a:schemeClr val="tx1">
                    <a:lumMod val="85000"/>
                    <a:lumOff val="15000"/>
                  </a:schemeClr>
                </a:solidFill>
                <a:latin typeface="ColaborateLight" pitchFamily="50" charset="0"/>
              </a:rPr>
              <a:t>Signing of MoU of 90 Municipalities</a:t>
            </a:r>
            <a:endParaRPr lang="en-US" sz="1200" noProof="1">
              <a:solidFill>
                <a:schemeClr val="tx1">
                  <a:lumMod val="65000"/>
                  <a:lumOff val="35000"/>
                </a:schemeClr>
              </a:solidFill>
              <a:latin typeface="ColaborateLight" pitchFamily="50" charset="0"/>
            </a:endParaRPr>
          </a:p>
        </p:txBody>
      </p:sp>
      <p:sp>
        <p:nvSpPr>
          <p:cNvPr id="3" name="TextBox 2">
            <a:extLst>
              <a:ext uri="{FF2B5EF4-FFF2-40B4-BE49-F238E27FC236}">
                <a16:creationId xmlns:a16="http://schemas.microsoft.com/office/drawing/2014/main" id="{D408D892-5A48-666B-D39F-1C6F578A08F0}"/>
              </a:ext>
            </a:extLst>
          </p:cNvPr>
          <p:cNvSpPr txBox="1"/>
          <p:nvPr/>
        </p:nvSpPr>
        <p:spPr>
          <a:xfrm>
            <a:off x="76200" y="751016"/>
            <a:ext cx="7696200" cy="276999"/>
          </a:xfrm>
          <a:prstGeom prst="rect">
            <a:avLst/>
          </a:prstGeom>
          <a:noFill/>
        </p:spPr>
        <p:txBody>
          <a:bodyPr wrap="square" rtlCol="0">
            <a:spAutoFit/>
          </a:bodyPr>
          <a:lstStyle/>
          <a:p>
            <a:pPr marL="285750" indent="-285750">
              <a:buFont typeface="Wingdings" panose="05000000000000000000" pitchFamily="2" charset="2"/>
              <a:buChar char="Ø"/>
            </a:pPr>
            <a:r>
              <a:rPr lang="en-US" sz="1200" u="sng" dirty="0">
                <a:effectLst>
                  <a:outerShdw blurRad="38100" dist="38100" dir="2700000" algn="tl">
                    <a:srgbClr val="000000">
                      <a:alpha val="43137"/>
                    </a:srgbClr>
                  </a:outerShdw>
                </a:effectLst>
              </a:rPr>
              <a:t>90 Greek Municipalities (&gt; 50% of the Greek Population)</a:t>
            </a:r>
            <a:endParaRPr lang="el-GR" sz="1200" u="sng"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DF08EDD-0003-F674-F57B-C6C7AD8677CB}"/>
              </a:ext>
            </a:extLst>
          </p:cNvPr>
          <p:cNvSpPr txBox="1"/>
          <p:nvPr/>
        </p:nvSpPr>
        <p:spPr>
          <a:xfrm>
            <a:off x="990600" y="1352550"/>
            <a:ext cx="1739029" cy="307777"/>
          </a:xfrm>
          <a:prstGeom prst="rect">
            <a:avLst/>
          </a:prstGeom>
          <a:noFill/>
        </p:spPr>
        <p:txBody>
          <a:bodyPr wrap="square">
            <a:spAutoFit/>
          </a:bodyPr>
          <a:lstStyle/>
          <a:p>
            <a:r>
              <a:rPr lang="en-US" sz="1400" b="1" i="0" u="none" strike="noStrike" baseline="0" dirty="0">
                <a:solidFill>
                  <a:schemeClr val="tx2"/>
                </a:solidFill>
                <a:latin typeface="Calibri" panose="020F0502020204030204" pitchFamily="34" charset="0"/>
              </a:rPr>
              <a:t>Areas of cooperation</a:t>
            </a:r>
            <a:endParaRPr lang="el-GR" sz="1400" dirty="0">
              <a:solidFill>
                <a:schemeClr val="tx2"/>
              </a:solidFill>
            </a:endParaRPr>
          </a:p>
        </p:txBody>
      </p:sp>
      <p:cxnSp>
        <p:nvCxnSpPr>
          <p:cNvPr id="9" name="Straight Connector 8">
            <a:extLst>
              <a:ext uri="{FF2B5EF4-FFF2-40B4-BE49-F238E27FC236}">
                <a16:creationId xmlns:a16="http://schemas.microsoft.com/office/drawing/2014/main" id="{BDE33060-9CF1-2779-78A2-655F72169B32}"/>
              </a:ext>
            </a:extLst>
          </p:cNvPr>
          <p:cNvCxnSpPr>
            <a:cxnSpLocks/>
          </p:cNvCxnSpPr>
          <p:nvPr/>
        </p:nvCxnSpPr>
        <p:spPr>
          <a:xfrm>
            <a:off x="4343400" y="1428750"/>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B020AA-628D-A12A-E2AF-2168A78A49EF}"/>
              </a:ext>
            </a:extLst>
          </p:cNvPr>
          <p:cNvSpPr txBox="1"/>
          <p:nvPr/>
        </p:nvSpPr>
        <p:spPr>
          <a:xfrm>
            <a:off x="5867400" y="981105"/>
            <a:ext cx="1739029" cy="307777"/>
          </a:xfrm>
          <a:prstGeom prst="rect">
            <a:avLst/>
          </a:prstGeom>
          <a:noFill/>
        </p:spPr>
        <p:txBody>
          <a:bodyPr wrap="square">
            <a:spAutoFit/>
          </a:bodyPr>
          <a:lstStyle/>
          <a:p>
            <a:r>
              <a:rPr lang="en-US" sz="1400" b="1" i="0" u="none" strike="noStrike" baseline="0" dirty="0">
                <a:solidFill>
                  <a:schemeClr val="tx2"/>
                </a:solidFill>
                <a:latin typeface="Calibri" panose="020F0502020204030204" pitchFamily="34" charset="0"/>
              </a:rPr>
              <a:t>Areas of action</a:t>
            </a:r>
            <a:endParaRPr lang="el-GR" sz="1400" dirty="0">
              <a:solidFill>
                <a:schemeClr val="tx2"/>
              </a:solidFill>
            </a:endParaRPr>
          </a:p>
        </p:txBody>
      </p:sp>
      <p:sp>
        <p:nvSpPr>
          <p:cNvPr id="14" name="TextBox 13">
            <a:extLst>
              <a:ext uri="{FF2B5EF4-FFF2-40B4-BE49-F238E27FC236}">
                <a16:creationId xmlns:a16="http://schemas.microsoft.com/office/drawing/2014/main" id="{F64D306C-7595-544F-9FA1-39B669150313}"/>
              </a:ext>
            </a:extLst>
          </p:cNvPr>
          <p:cNvSpPr txBox="1"/>
          <p:nvPr/>
        </p:nvSpPr>
        <p:spPr>
          <a:xfrm>
            <a:off x="174914" y="1809413"/>
            <a:ext cx="4073695" cy="2492990"/>
          </a:xfrm>
          <a:prstGeom prst="rect">
            <a:avLst/>
          </a:prstGeom>
          <a:noFill/>
        </p:spPr>
        <p:txBody>
          <a:bodyPr wrap="square">
            <a:spAutoFit/>
          </a:bodyPr>
          <a:lstStyle/>
          <a:p>
            <a:pPr marL="171450" indent="-171450">
              <a:buFont typeface="Wingdings" panose="05000000000000000000" pitchFamily="2" charset="2"/>
              <a:buChar char="v"/>
            </a:pPr>
            <a:r>
              <a:rPr lang="en-US" sz="1200" dirty="0"/>
              <a:t>cooperation within the framework of the European Green Deal and the European Cities Mission</a:t>
            </a:r>
          </a:p>
          <a:p>
            <a:pPr marL="171450" indent="-171450">
              <a:buFont typeface="Wingdings" panose="05000000000000000000" pitchFamily="2" charset="2"/>
              <a:buChar char="v"/>
            </a:pPr>
            <a:r>
              <a:rPr lang="en-US" sz="1200" dirty="0"/>
              <a:t>cooperation for the integration of the Sustainable Development Goals into local policies</a:t>
            </a:r>
          </a:p>
          <a:p>
            <a:pPr marL="171450" indent="-171450">
              <a:buFont typeface="Wingdings" panose="05000000000000000000" pitchFamily="2" charset="2"/>
              <a:buChar char="v"/>
            </a:pPr>
            <a:r>
              <a:rPr lang="en-US" sz="1200" dirty="0"/>
              <a:t>Contribution and participation in projects and actions of the Cities Mission</a:t>
            </a:r>
          </a:p>
          <a:p>
            <a:pPr marL="171450" indent="-171450">
              <a:buFont typeface="Wingdings" panose="05000000000000000000" pitchFamily="2" charset="2"/>
              <a:buChar char="v"/>
            </a:pPr>
            <a:r>
              <a:rPr lang="en-US" sz="1200" dirty="0"/>
              <a:t>participation in Horizon Europe funding programs incorporating and promoting the values and principles of the EU initiative for the new European Bauhaus</a:t>
            </a:r>
          </a:p>
          <a:p>
            <a:pPr marL="171450" indent="-171450">
              <a:buFont typeface="Wingdings" panose="05000000000000000000" pitchFamily="2" charset="2"/>
              <a:buChar char="v"/>
            </a:pPr>
            <a:r>
              <a:rPr lang="en-US" sz="1200" dirty="0"/>
              <a:t>cooperation for the Planning and implementation of Sustainable Urban Mobility</a:t>
            </a:r>
          </a:p>
          <a:p>
            <a:pPr marL="171450" indent="-171450">
              <a:buFont typeface="Wingdings" panose="05000000000000000000" pitchFamily="2" charset="2"/>
              <a:buChar char="v"/>
            </a:pPr>
            <a:r>
              <a:rPr lang="en-US" sz="1200" dirty="0"/>
              <a:t>dissemination of good practices, know-how and research results</a:t>
            </a:r>
            <a:endParaRPr lang="el-GR" sz="1200" dirty="0"/>
          </a:p>
        </p:txBody>
      </p:sp>
      <p:sp>
        <p:nvSpPr>
          <p:cNvPr id="15" name="TextBox 14">
            <a:extLst>
              <a:ext uri="{FF2B5EF4-FFF2-40B4-BE49-F238E27FC236}">
                <a16:creationId xmlns:a16="http://schemas.microsoft.com/office/drawing/2014/main" id="{83BD8FF7-527D-7A87-B255-2C4CC00261A6}"/>
              </a:ext>
            </a:extLst>
          </p:cNvPr>
          <p:cNvSpPr txBox="1"/>
          <p:nvPr/>
        </p:nvSpPr>
        <p:spPr>
          <a:xfrm>
            <a:off x="4432330" y="1365230"/>
            <a:ext cx="4536755" cy="3231654"/>
          </a:xfrm>
          <a:prstGeom prst="rect">
            <a:avLst/>
          </a:prstGeom>
          <a:noFill/>
        </p:spPr>
        <p:txBody>
          <a:bodyPr wrap="square">
            <a:spAutoFit/>
          </a:bodyPr>
          <a:lstStyle/>
          <a:p>
            <a:r>
              <a:rPr lang="el-GR" sz="1200" b="1" dirty="0"/>
              <a:t>Α. </a:t>
            </a:r>
            <a:r>
              <a:rPr lang="en-US" sz="1200" b="1" dirty="0"/>
              <a:t>Actions to strengthen the common Goal</a:t>
            </a:r>
          </a:p>
          <a:p>
            <a:pPr marL="171450" indent="-171450">
              <a:buFont typeface="Wingdings" panose="05000000000000000000" pitchFamily="2" charset="2"/>
              <a:buChar char="v"/>
            </a:pPr>
            <a:r>
              <a:rPr lang="en-US" sz="1200" dirty="0"/>
              <a:t>development of mechanisms for better cooperation</a:t>
            </a:r>
          </a:p>
          <a:p>
            <a:pPr marL="171450" indent="-171450">
              <a:buFont typeface="Wingdings" panose="05000000000000000000" pitchFamily="2" charset="2"/>
              <a:buChar char="v"/>
            </a:pPr>
            <a:r>
              <a:rPr lang="en-US" sz="1200" dirty="0"/>
              <a:t>promoting climate-friendly policies</a:t>
            </a:r>
          </a:p>
          <a:p>
            <a:pPr marL="171450" indent="-171450">
              <a:buFont typeface="Wingdings" panose="05000000000000000000" pitchFamily="2" charset="2"/>
              <a:buChar char="v"/>
            </a:pPr>
            <a:r>
              <a:rPr lang="en-US" sz="1200" dirty="0"/>
              <a:t>cooperation with the goal of transitioning to a climate-neutral and smart future</a:t>
            </a:r>
          </a:p>
          <a:p>
            <a:endParaRPr lang="el-GR" sz="1200" dirty="0"/>
          </a:p>
          <a:p>
            <a:r>
              <a:rPr lang="el-GR" sz="1200" b="1" dirty="0"/>
              <a:t>Β. </a:t>
            </a:r>
            <a:r>
              <a:rPr lang="en-US" sz="1200" b="1" dirty="0"/>
              <a:t>Strengthening the institutional capacity of collective environmental and self-governing bodies</a:t>
            </a:r>
            <a:r>
              <a:rPr lang="el-GR" sz="1200" b="1" dirty="0"/>
              <a:t>.</a:t>
            </a:r>
            <a:r>
              <a:rPr lang="en-US" sz="1200" b="1" dirty="0"/>
              <a:t> Dealing with obstacles</a:t>
            </a:r>
          </a:p>
          <a:p>
            <a:endParaRPr lang="el-GR" sz="1200" dirty="0"/>
          </a:p>
          <a:p>
            <a:pPr marL="171450" indent="-171450">
              <a:buFont typeface="Wingdings" panose="05000000000000000000" pitchFamily="2" charset="2"/>
              <a:buChar char="v"/>
            </a:pPr>
            <a:r>
              <a:rPr lang="en-US" sz="1200" dirty="0"/>
              <a:t>research and mapping of problems that are an embankment in achieving the goal</a:t>
            </a:r>
            <a:endParaRPr lang="el-GR" sz="1200" dirty="0"/>
          </a:p>
          <a:p>
            <a:pPr marL="171450" indent="-171450">
              <a:buFont typeface="Wingdings" panose="05000000000000000000" pitchFamily="2" charset="2"/>
              <a:buChar char="v"/>
            </a:pPr>
            <a:r>
              <a:rPr lang="en-US" sz="1200" dirty="0"/>
              <a:t>mapping of public mechanisms and procedures for the implementation of environmental actions</a:t>
            </a:r>
            <a:endParaRPr lang="el-GR" sz="1200" dirty="0"/>
          </a:p>
          <a:p>
            <a:pPr marL="171450" indent="-171450">
              <a:buFont typeface="Wingdings" panose="05000000000000000000" pitchFamily="2" charset="2"/>
              <a:buChar char="v"/>
            </a:pPr>
            <a:r>
              <a:rPr lang="en-US" sz="1200" dirty="0"/>
              <a:t>preparation of action plan and investment Plan for Climate Neutrality</a:t>
            </a:r>
            <a:endParaRPr lang="el-GR" sz="1200" dirty="0"/>
          </a:p>
          <a:p>
            <a:pPr marL="171450" indent="-171450">
              <a:buFont typeface="Wingdings" panose="05000000000000000000" pitchFamily="2" charset="2"/>
              <a:buChar char="v"/>
            </a:pPr>
            <a:r>
              <a:rPr lang="en-US" sz="1200" dirty="0"/>
              <a:t>establishment of a temporary or permanent body or entity in order to maximize benefits</a:t>
            </a:r>
            <a:endParaRPr lang="el-GR" sz="1200" dirty="0"/>
          </a:p>
        </p:txBody>
      </p:sp>
      <p:sp>
        <p:nvSpPr>
          <p:cNvPr id="5" name="Slide Number Placeholder 4">
            <a:extLst>
              <a:ext uri="{FF2B5EF4-FFF2-40B4-BE49-F238E27FC236}">
                <a16:creationId xmlns:a16="http://schemas.microsoft.com/office/drawing/2014/main" id="{4427CB5C-2BAF-7F18-3964-1B1588D38AB8}"/>
              </a:ext>
            </a:extLst>
          </p:cNvPr>
          <p:cNvSpPr>
            <a:spLocks noGrp="1"/>
          </p:cNvSpPr>
          <p:nvPr>
            <p:ph type="sldNum" sz="quarter" idx="12"/>
          </p:nvPr>
        </p:nvSpPr>
        <p:spPr/>
        <p:txBody>
          <a:bodyPr/>
          <a:lstStyle/>
          <a:p>
            <a:fld id="{3FA487D7-1AF3-41F4-8DF8-6632B7542E53}" type="slidenum">
              <a:rPr lang="en-US" smtClean="0"/>
              <a:pPr/>
              <a:t>6</a:t>
            </a:fld>
            <a:endParaRPr lang="en-US"/>
          </a:p>
        </p:txBody>
      </p:sp>
    </p:spTree>
    <p:extLst>
      <p:ext uri="{BB962C8B-B14F-4D97-AF65-F5344CB8AC3E}">
        <p14:creationId xmlns:p14="http://schemas.microsoft.com/office/powerpoint/2010/main" val="12758723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84011"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18900000">
            <a:off x="175331" y="4917090"/>
            <a:ext cx="107772" cy="107772"/>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p:cNvSpPr/>
          <p:nvPr/>
        </p:nvSpPr>
        <p:spPr>
          <a:xfrm rot="10803112">
            <a:off x="150949" y="4894840"/>
            <a:ext cx="154405" cy="154405"/>
          </a:xfrm>
          <a:prstGeom prst="blockArc">
            <a:avLst>
              <a:gd name="adj1" fmla="val 10800000"/>
              <a:gd name="adj2" fmla="val 21495391"/>
              <a:gd name="adj3" fmla="val 522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288FF41A-6E67-64B0-726F-52E00EFA8DA6}"/>
              </a:ext>
            </a:extLst>
          </p:cNvPr>
          <p:cNvSpPr txBox="1"/>
          <p:nvPr/>
        </p:nvSpPr>
        <p:spPr>
          <a:xfrm>
            <a:off x="269705" y="4847866"/>
            <a:ext cx="4073695" cy="246221"/>
          </a:xfrm>
          <a:prstGeom prst="rect">
            <a:avLst/>
          </a:prstGeom>
          <a:noFill/>
        </p:spPr>
        <p:txBody>
          <a:bodyPr wrap="square" rtlCol="0">
            <a:spAutoFit/>
          </a:bodyPr>
          <a:lstStyle/>
          <a:p>
            <a:r>
              <a:rPr lang="en-US" sz="1000" dirty="0">
                <a:solidFill>
                  <a:schemeClr val="bg1">
                    <a:lumMod val="75000"/>
                  </a:schemeClr>
                </a:solidFill>
                <a:latin typeface="ColaborateLight" pitchFamily="50" charset="0"/>
              </a:rPr>
              <a:t>100 climate-neutral and smart cities  </a:t>
            </a:r>
          </a:p>
        </p:txBody>
      </p:sp>
      <p:sp>
        <p:nvSpPr>
          <p:cNvPr id="4" name="TextBox 3">
            <a:extLst>
              <a:ext uri="{FF2B5EF4-FFF2-40B4-BE49-F238E27FC236}">
                <a16:creationId xmlns:a16="http://schemas.microsoft.com/office/drawing/2014/main" id="{C534D9F3-3E07-DDE3-7187-5C655C2E8B12}"/>
              </a:ext>
            </a:extLst>
          </p:cNvPr>
          <p:cNvSpPr txBox="1"/>
          <p:nvPr/>
        </p:nvSpPr>
        <p:spPr>
          <a:xfrm>
            <a:off x="2030278" y="285750"/>
            <a:ext cx="4626244" cy="369332"/>
          </a:xfrm>
          <a:prstGeom prst="rect">
            <a:avLst/>
          </a:prstGeom>
          <a:noFill/>
        </p:spPr>
        <p:txBody>
          <a:bodyPr wrap="square">
            <a:spAutoFit/>
          </a:bodyPr>
          <a:lstStyle/>
          <a:p>
            <a:pPr algn="ctr"/>
            <a:r>
              <a:rPr lang="en-US" sz="1800" noProof="1">
                <a:solidFill>
                  <a:srgbClr val="0F3E65"/>
                </a:solidFill>
                <a:latin typeface="ColaborateLight" pitchFamily="50" charset="0"/>
              </a:rPr>
              <a:t>NetZeroYPEN Electronic Platform</a:t>
            </a:r>
            <a:endParaRPr lang="en-US" sz="1200" noProof="1">
              <a:solidFill>
                <a:srgbClr val="1866A4"/>
              </a:solidFill>
              <a:latin typeface="ColaborateLight" pitchFamily="50" charset="0"/>
            </a:endParaRPr>
          </a:p>
        </p:txBody>
      </p:sp>
      <p:pic>
        <p:nvPicPr>
          <p:cNvPr id="5" name="Picture 4">
            <a:extLst>
              <a:ext uri="{FF2B5EF4-FFF2-40B4-BE49-F238E27FC236}">
                <a16:creationId xmlns:a16="http://schemas.microsoft.com/office/drawing/2014/main" id="{253032DA-0052-F806-C20C-0487497757F1}"/>
              </a:ext>
            </a:extLst>
          </p:cNvPr>
          <p:cNvPicPr>
            <a:picLocks noChangeAspect="1"/>
          </p:cNvPicPr>
          <p:nvPr/>
        </p:nvPicPr>
        <p:blipFill>
          <a:blip r:embed="rId3"/>
          <a:stretch>
            <a:fillRect/>
          </a:stretch>
        </p:blipFill>
        <p:spPr>
          <a:xfrm>
            <a:off x="5334000" y="1200150"/>
            <a:ext cx="3338311" cy="3146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480A0BA-1157-ECF7-212C-52A090169B42}"/>
              </a:ext>
            </a:extLst>
          </p:cNvPr>
          <p:cNvSpPr txBox="1"/>
          <p:nvPr/>
        </p:nvSpPr>
        <p:spPr>
          <a:xfrm>
            <a:off x="228151" y="1651238"/>
            <a:ext cx="4725921" cy="264425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1400" dirty="0"/>
              <a:t>valuable information from the European cities mission and </a:t>
            </a:r>
            <a:r>
              <a:rPr lang="en-US" sz="1400" dirty="0" err="1"/>
              <a:t>netzerocities</a:t>
            </a:r>
            <a:r>
              <a:rPr lang="en-US" sz="1400" dirty="0"/>
              <a:t> platform</a:t>
            </a:r>
            <a:endParaRPr lang="el-GR" sz="1400" dirty="0"/>
          </a:p>
          <a:p>
            <a:pPr marL="285750" indent="-285750">
              <a:lnSpc>
                <a:spcPct val="150000"/>
              </a:lnSpc>
              <a:buFont typeface="Wingdings" panose="05000000000000000000" pitchFamily="2" charset="2"/>
              <a:buChar char="v"/>
            </a:pPr>
            <a:r>
              <a:rPr lang="en-US" sz="1400" dirty="0"/>
              <a:t>networking opportunities for municipalities</a:t>
            </a:r>
          </a:p>
          <a:p>
            <a:pPr marL="285750" indent="-285750">
              <a:lnSpc>
                <a:spcPct val="150000"/>
              </a:lnSpc>
              <a:buFont typeface="Wingdings" panose="05000000000000000000" pitchFamily="2" charset="2"/>
              <a:buChar char="v"/>
            </a:pPr>
            <a:r>
              <a:rPr lang="en-US" sz="1400" dirty="0"/>
              <a:t>Online Submission of Application for Participation in the Greek Program of the Cities Mission</a:t>
            </a:r>
          </a:p>
          <a:p>
            <a:pPr marL="285750" indent="-285750">
              <a:lnSpc>
                <a:spcPct val="150000"/>
              </a:lnSpc>
              <a:buFont typeface="Wingdings" panose="05000000000000000000" pitchFamily="2" charset="2"/>
              <a:buChar char="v"/>
            </a:pPr>
            <a:r>
              <a:rPr lang="en-US" sz="1400" dirty="0"/>
              <a:t>Technical support</a:t>
            </a:r>
          </a:p>
          <a:p>
            <a:pPr marL="285750" indent="-285750">
              <a:lnSpc>
                <a:spcPct val="150000"/>
              </a:lnSpc>
              <a:buFont typeface="Wingdings" panose="05000000000000000000" pitchFamily="2" charset="2"/>
              <a:buChar char="v"/>
            </a:pPr>
            <a:r>
              <a:rPr lang="en-US" sz="1400" dirty="0"/>
              <a:t>Presentation of Financial Tools – Opportunities</a:t>
            </a:r>
          </a:p>
          <a:p>
            <a:pPr marL="285750" indent="-285750">
              <a:lnSpc>
                <a:spcPct val="150000"/>
              </a:lnSpc>
              <a:buFont typeface="Wingdings" panose="05000000000000000000" pitchFamily="2" charset="2"/>
              <a:buChar char="v"/>
            </a:pPr>
            <a:endParaRPr lang="en-US" sz="1400" dirty="0"/>
          </a:p>
        </p:txBody>
      </p:sp>
    </p:spTree>
    <p:extLst>
      <p:ext uri="{BB962C8B-B14F-4D97-AF65-F5344CB8AC3E}">
        <p14:creationId xmlns:p14="http://schemas.microsoft.com/office/powerpoint/2010/main" val="21989486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71450"/>
            <a:ext cx="8839200" cy="76200"/>
          </a:xfrm>
          <a:prstGeom prst="rect">
            <a:avLst/>
          </a:prstGeom>
          <a:solidFill>
            <a:srgbClr val="18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52400" y="4781550"/>
            <a:ext cx="8763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18900000">
            <a:off x="175331" y="4917090"/>
            <a:ext cx="107772" cy="107772"/>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p:cNvSpPr/>
          <p:nvPr/>
        </p:nvSpPr>
        <p:spPr>
          <a:xfrm rot="10803112">
            <a:off x="150949" y="4894840"/>
            <a:ext cx="154405" cy="154405"/>
          </a:xfrm>
          <a:prstGeom prst="blockArc">
            <a:avLst>
              <a:gd name="adj1" fmla="val 10800000"/>
              <a:gd name="adj2" fmla="val 21495391"/>
              <a:gd name="adj3" fmla="val 522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A5F51EEE-C3B4-4653-8225-1DCE0488A518}"/>
              </a:ext>
            </a:extLst>
          </p:cNvPr>
          <p:cNvGrpSpPr/>
          <p:nvPr/>
        </p:nvGrpSpPr>
        <p:grpSpPr>
          <a:xfrm>
            <a:off x="4724400" y="411277"/>
            <a:ext cx="68958" cy="4283174"/>
            <a:chOff x="4283968" y="1628800"/>
            <a:chExt cx="68958" cy="4283174"/>
          </a:xfrm>
        </p:grpSpPr>
        <p:sp>
          <p:nvSpPr>
            <p:cNvPr id="21" name="Rectangle 20">
              <a:extLst>
                <a:ext uri="{FF2B5EF4-FFF2-40B4-BE49-F238E27FC236}">
                  <a16:creationId xmlns:a16="http://schemas.microsoft.com/office/drawing/2014/main" id="{5040DFC5-E0B3-4332-B72D-3CD70D3C9C94}"/>
                </a:ext>
              </a:extLst>
            </p:cNvPr>
            <p:cNvSpPr/>
            <p:nvPr/>
          </p:nvSpPr>
          <p:spPr>
            <a:xfrm>
              <a:off x="4283968" y="1628800"/>
              <a:ext cx="68958" cy="8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Rectangle 21">
              <a:extLst>
                <a:ext uri="{FF2B5EF4-FFF2-40B4-BE49-F238E27FC236}">
                  <a16:creationId xmlns:a16="http://schemas.microsoft.com/office/drawing/2014/main" id="{4C6BACBA-7E76-4D61-A2A0-A46DC85CAC93}"/>
                </a:ext>
              </a:extLst>
            </p:cNvPr>
            <p:cNvSpPr/>
            <p:nvPr/>
          </p:nvSpPr>
          <p:spPr>
            <a:xfrm>
              <a:off x="4283968" y="2492896"/>
              <a:ext cx="68958" cy="826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ectangle 22">
              <a:extLst>
                <a:ext uri="{FF2B5EF4-FFF2-40B4-BE49-F238E27FC236}">
                  <a16:creationId xmlns:a16="http://schemas.microsoft.com/office/drawing/2014/main" id="{39DD217B-FD3D-48BC-9BE3-AFC59B86DA90}"/>
                </a:ext>
              </a:extLst>
            </p:cNvPr>
            <p:cNvSpPr/>
            <p:nvPr/>
          </p:nvSpPr>
          <p:spPr>
            <a:xfrm>
              <a:off x="4283968" y="3356992"/>
              <a:ext cx="68958" cy="8267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Rectangle 23">
              <a:extLst>
                <a:ext uri="{FF2B5EF4-FFF2-40B4-BE49-F238E27FC236}">
                  <a16:creationId xmlns:a16="http://schemas.microsoft.com/office/drawing/2014/main" id="{B2CF846D-8DEB-4EF6-B5B1-F92C9BA4BA20}"/>
                </a:ext>
              </a:extLst>
            </p:cNvPr>
            <p:cNvSpPr/>
            <p:nvPr/>
          </p:nvSpPr>
          <p:spPr>
            <a:xfrm>
              <a:off x="4283968" y="4221088"/>
              <a:ext cx="68958" cy="82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Rectangle 24">
              <a:extLst>
                <a:ext uri="{FF2B5EF4-FFF2-40B4-BE49-F238E27FC236}">
                  <a16:creationId xmlns:a16="http://schemas.microsoft.com/office/drawing/2014/main" id="{801181FC-2B72-4E39-9193-F223441D4041}"/>
                </a:ext>
              </a:extLst>
            </p:cNvPr>
            <p:cNvSpPr/>
            <p:nvPr/>
          </p:nvSpPr>
          <p:spPr>
            <a:xfrm>
              <a:off x="4283968" y="5085184"/>
              <a:ext cx="68958" cy="8267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cxnSp>
        <p:nvCxnSpPr>
          <p:cNvPr id="26" name="Straight Connector 25">
            <a:extLst>
              <a:ext uri="{FF2B5EF4-FFF2-40B4-BE49-F238E27FC236}">
                <a16:creationId xmlns:a16="http://schemas.microsoft.com/office/drawing/2014/main" id="{0D72FAC9-4D25-418E-A9F9-C785F03C766B}"/>
              </a:ext>
            </a:extLst>
          </p:cNvPr>
          <p:cNvCxnSpPr/>
          <p:nvPr/>
        </p:nvCxnSpPr>
        <p:spPr>
          <a:xfrm>
            <a:off x="4940423" y="824672"/>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FD2D64-E36E-4870-B0B4-FCE5322213D2}"/>
              </a:ext>
            </a:extLst>
          </p:cNvPr>
          <p:cNvCxnSpPr/>
          <p:nvPr/>
        </p:nvCxnSpPr>
        <p:spPr>
          <a:xfrm>
            <a:off x="4940423" y="2570083"/>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90AB85-6EBA-4CEA-9E95-5962AE3989B0}"/>
              </a:ext>
            </a:extLst>
          </p:cNvPr>
          <p:cNvCxnSpPr/>
          <p:nvPr/>
        </p:nvCxnSpPr>
        <p:spPr>
          <a:xfrm>
            <a:off x="4940423" y="4315494"/>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FFEDBE-E312-4A67-9BB4-8D8D666665E6}"/>
              </a:ext>
            </a:extLst>
          </p:cNvPr>
          <p:cNvCxnSpPr/>
          <p:nvPr/>
        </p:nvCxnSpPr>
        <p:spPr>
          <a:xfrm>
            <a:off x="4191768" y="3403268"/>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1A9031D-770A-48A1-AC9E-4D6182C5DA65}"/>
              </a:ext>
            </a:extLst>
          </p:cNvPr>
          <p:cNvSpPr/>
          <p:nvPr/>
        </p:nvSpPr>
        <p:spPr>
          <a:xfrm>
            <a:off x="3205592" y="418725"/>
            <a:ext cx="846777" cy="846777"/>
          </a:xfrm>
          <a:prstGeom prst="ellipse">
            <a:avLst/>
          </a:prstGeom>
          <a:solidFill>
            <a:srgbClr val="0F3E65">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30">
            <a:extLst>
              <a:ext uri="{FF2B5EF4-FFF2-40B4-BE49-F238E27FC236}">
                <a16:creationId xmlns:a16="http://schemas.microsoft.com/office/drawing/2014/main" id="{7DEFCFFB-1567-495D-9917-3D0AA201DC53}"/>
              </a:ext>
            </a:extLst>
          </p:cNvPr>
          <p:cNvSpPr/>
          <p:nvPr/>
        </p:nvSpPr>
        <p:spPr>
          <a:xfrm>
            <a:off x="3080371" y="428718"/>
            <a:ext cx="826791" cy="826791"/>
          </a:xfrm>
          <a:prstGeom prst="ellips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cxnSp>
        <p:nvCxnSpPr>
          <p:cNvPr id="32" name="Straight Connector 31">
            <a:extLst>
              <a:ext uri="{FF2B5EF4-FFF2-40B4-BE49-F238E27FC236}">
                <a16:creationId xmlns:a16="http://schemas.microsoft.com/office/drawing/2014/main" id="{39DF19D0-5960-4CC0-9306-C9B4B9AEF7E3}"/>
              </a:ext>
            </a:extLst>
          </p:cNvPr>
          <p:cNvCxnSpPr/>
          <p:nvPr/>
        </p:nvCxnSpPr>
        <p:spPr>
          <a:xfrm>
            <a:off x="4189064" y="843572"/>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B8335F8-06C8-4A65-B61C-BE15D1EC99A0}"/>
              </a:ext>
            </a:extLst>
          </p:cNvPr>
          <p:cNvSpPr txBox="1"/>
          <p:nvPr/>
        </p:nvSpPr>
        <p:spPr>
          <a:xfrm>
            <a:off x="5120443" y="2337675"/>
            <a:ext cx="3425502" cy="261610"/>
          </a:xfrm>
          <a:prstGeom prst="rect">
            <a:avLst/>
          </a:prstGeom>
          <a:noFill/>
        </p:spPr>
        <p:txBody>
          <a:bodyPr wrap="square" rtlCol="0">
            <a:spAutoFit/>
          </a:bodyPr>
          <a:lstStyle/>
          <a:p>
            <a:pPr algn="r"/>
            <a:r>
              <a:rPr lang="en-US" altLang="ko-KR" sz="1100" b="1" dirty="0">
                <a:solidFill>
                  <a:schemeClr val="tx1">
                    <a:lumMod val="65000"/>
                    <a:lumOff val="35000"/>
                  </a:schemeClr>
                </a:solidFill>
                <a:latin typeface="Calibri" pitchFamily="34" charset="0"/>
                <a:cs typeface="Calibri" pitchFamily="34" charset="0"/>
              </a:rPr>
              <a:t>DETERMINATION OF OBSTACLES</a:t>
            </a:r>
            <a:endParaRPr lang="ko-KR" altLang="en-US" sz="1100" b="1" dirty="0">
              <a:solidFill>
                <a:schemeClr val="tx1">
                  <a:lumMod val="65000"/>
                  <a:lumOff val="35000"/>
                </a:schemeClr>
              </a:solidFill>
              <a:latin typeface="Calibri" pitchFamily="34" charset="0"/>
              <a:cs typeface="Calibri" pitchFamily="34" charset="0"/>
            </a:endParaRPr>
          </a:p>
        </p:txBody>
      </p:sp>
      <p:sp>
        <p:nvSpPr>
          <p:cNvPr id="34" name="Oval 33">
            <a:extLst>
              <a:ext uri="{FF2B5EF4-FFF2-40B4-BE49-F238E27FC236}">
                <a16:creationId xmlns:a16="http://schemas.microsoft.com/office/drawing/2014/main" id="{182518EB-9B33-4EAE-85BB-FCF73D7B0DD9}"/>
              </a:ext>
            </a:extLst>
          </p:cNvPr>
          <p:cNvSpPr/>
          <p:nvPr/>
        </p:nvSpPr>
        <p:spPr>
          <a:xfrm>
            <a:off x="5444481" y="391292"/>
            <a:ext cx="846777" cy="846777"/>
          </a:xfrm>
          <a:prstGeom prst="ellipse">
            <a:avLst/>
          </a:prstGeom>
          <a:solidFill>
            <a:schemeClr val="accent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34">
            <a:extLst>
              <a:ext uri="{FF2B5EF4-FFF2-40B4-BE49-F238E27FC236}">
                <a16:creationId xmlns:a16="http://schemas.microsoft.com/office/drawing/2014/main" id="{E1EC1CFD-4BA2-4E3A-8114-9D94137D15B8}"/>
              </a:ext>
            </a:extLst>
          </p:cNvPr>
          <p:cNvSpPr/>
          <p:nvPr/>
        </p:nvSpPr>
        <p:spPr>
          <a:xfrm>
            <a:off x="5588497" y="405151"/>
            <a:ext cx="826791" cy="826791"/>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6" name="TextBox 35">
            <a:extLst>
              <a:ext uri="{FF2B5EF4-FFF2-40B4-BE49-F238E27FC236}">
                <a16:creationId xmlns:a16="http://schemas.microsoft.com/office/drawing/2014/main" id="{1F8772B4-871B-4D54-9333-462FC041C151}"/>
              </a:ext>
            </a:extLst>
          </p:cNvPr>
          <p:cNvSpPr txBox="1"/>
          <p:nvPr/>
        </p:nvSpPr>
        <p:spPr>
          <a:xfrm>
            <a:off x="483565" y="1824067"/>
            <a:ext cx="2539637" cy="600164"/>
          </a:xfrm>
          <a:prstGeom prst="rect">
            <a:avLst/>
          </a:prstGeom>
          <a:noFill/>
        </p:spPr>
        <p:txBody>
          <a:bodyPr wrap="square" rtlCol="0">
            <a:spAutoFit/>
          </a:bodyPr>
          <a:lstStyle/>
          <a:p>
            <a:r>
              <a:rPr lang="fr-FR" altLang="ko-KR" sz="1100" b="1" dirty="0">
                <a:solidFill>
                  <a:schemeClr val="tx1">
                    <a:lumMod val="65000"/>
                    <a:lumOff val="35000"/>
                  </a:schemeClr>
                </a:solidFill>
                <a:latin typeface="Calibri" pitchFamily="34" charset="0"/>
                <a:cs typeface="Calibri" pitchFamily="34" charset="0"/>
              </a:rPr>
              <a:t>SPECIAL MUNICIPAL INFORMATION(Municipal </a:t>
            </a:r>
            <a:r>
              <a:rPr lang="fr-FR" altLang="ko-KR" sz="1100" b="1" dirty="0" err="1">
                <a:solidFill>
                  <a:schemeClr val="tx1">
                    <a:lumMod val="65000"/>
                    <a:lumOff val="35000"/>
                  </a:schemeClr>
                </a:solidFill>
                <a:latin typeface="Calibri" pitchFamily="34" charset="0"/>
                <a:cs typeface="Calibri" pitchFamily="34" charset="0"/>
              </a:rPr>
              <a:t>units</a:t>
            </a:r>
            <a:r>
              <a:rPr lang="fr-FR" altLang="ko-KR" sz="1100" b="1" dirty="0">
                <a:solidFill>
                  <a:schemeClr val="tx1">
                    <a:lumMod val="65000"/>
                    <a:lumOff val="35000"/>
                  </a:schemeClr>
                </a:solidFill>
                <a:latin typeface="Calibri" pitchFamily="34" charset="0"/>
                <a:cs typeface="Calibri" pitchFamily="34" charset="0"/>
              </a:rPr>
              <a:t>, Population, etc.)</a:t>
            </a:r>
            <a:endParaRPr lang="ko-KR" altLang="en-US" sz="1100" b="1" dirty="0">
              <a:solidFill>
                <a:schemeClr val="tx1">
                  <a:lumMod val="65000"/>
                  <a:lumOff val="35000"/>
                </a:schemeClr>
              </a:solidFill>
              <a:latin typeface="Calibri" pitchFamily="34" charset="0"/>
              <a:cs typeface="Calibri" pitchFamily="34" charset="0"/>
            </a:endParaRPr>
          </a:p>
        </p:txBody>
      </p:sp>
      <p:sp>
        <p:nvSpPr>
          <p:cNvPr id="37" name="Oval 36">
            <a:extLst>
              <a:ext uri="{FF2B5EF4-FFF2-40B4-BE49-F238E27FC236}">
                <a16:creationId xmlns:a16="http://schemas.microsoft.com/office/drawing/2014/main" id="{AA534DFC-F0F8-49C8-A6C4-1526145431E6}"/>
              </a:ext>
            </a:extLst>
          </p:cNvPr>
          <p:cNvSpPr/>
          <p:nvPr/>
        </p:nvSpPr>
        <p:spPr>
          <a:xfrm>
            <a:off x="3208296" y="2978421"/>
            <a:ext cx="846777" cy="846777"/>
          </a:xfrm>
          <a:prstGeom prst="ellipse">
            <a:avLst/>
          </a:prstGeom>
          <a:solidFill>
            <a:schemeClr val="accent4">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Oval 37">
            <a:extLst>
              <a:ext uri="{FF2B5EF4-FFF2-40B4-BE49-F238E27FC236}">
                <a16:creationId xmlns:a16="http://schemas.microsoft.com/office/drawing/2014/main" id="{6EE3CFEA-A6D0-406F-8571-1F27EEDC42C7}"/>
              </a:ext>
            </a:extLst>
          </p:cNvPr>
          <p:cNvSpPr/>
          <p:nvPr/>
        </p:nvSpPr>
        <p:spPr>
          <a:xfrm>
            <a:off x="3083075" y="2988414"/>
            <a:ext cx="826791" cy="826791"/>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9" name="TextBox 38">
            <a:extLst>
              <a:ext uri="{FF2B5EF4-FFF2-40B4-BE49-F238E27FC236}">
                <a16:creationId xmlns:a16="http://schemas.microsoft.com/office/drawing/2014/main" id="{0CAB85B4-F065-482B-AC87-5ECA8E5E6C67}"/>
              </a:ext>
            </a:extLst>
          </p:cNvPr>
          <p:cNvSpPr txBox="1"/>
          <p:nvPr/>
        </p:nvSpPr>
        <p:spPr>
          <a:xfrm>
            <a:off x="124639" y="589309"/>
            <a:ext cx="2772572" cy="430887"/>
          </a:xfrm>
          <a:prstGeom prst="rect">
            <a:avLst/>
          </a:prstGeom>
          <a:noFill/>
        </p:spPr>
        <p:txBody>
          <a:bodyPr wrap="square" rtlCol="0">
            <a:spAutoFit/>
          </a:bodyPr>
          <a:lstStyle/>
          <a:p>
            <a:pPr algn="r"/>
            <a:r>
              <a:rPr lang="en-US" altLang="ko-KR" sz="1100" b="1" dirty="0">
                <a:solidFill>
                  <a:schemeClr val="tx1">
                    <a:lumMod val="65000"/>
                    <a:lumOff val="35000"/>
                  </a:schemeClr>
                </a:solidFill>
                <a:latin typeface="Calibri" pitchFamily="34" charset="0"/>
                <a:cs typeface="Calibri" pitchFamily="34" charset="0"/>
              </a:rPr>
              <a:t>GENERAL DETAILS OF THE MUNICIPALITY(contact details, etc.)</a:t>
            </a:r>
            <a:endParaRPr lang="el-GR" altLang="ko-KR" sz="1100" b="1" dirty="0">
              <a:solidFill>
                <a:schemeClr val="tx1">
                  <a:lumMod val="65000"/>
                  <a:lumOff val="35000"/>
                </a:schemeClr>
              </a:solidFill>
              <a:latin typeface="Calibri" pitchFamily="34" charset="0"/>
              <a:cs typeface="Calibri" pitchFamily="34" charset="0"/>
            </a:endParaRPr>
          </a:p>
        </p:txBody>
      </p:sp>
      <p:sp>
        <p:nvSpPr>
          <p:cNvPr id="40" name="Oval 39">
            <a:extLst>
              <a:ext uri="{FF2B5EF4-FFF2-40B4-BE49-F238E27FC236}">
                <a16:creationId xmlns:a16="http://schemas.microsoft.com/office/drawing/2014/main" id="{040C0881-6926-47A4-B7FA-25F978DE1B75}"/>
              </a:ext>
            </a:extLst>
          </p:cNvPr>
          <p:cNvSpPr/>
          <p:nvPr/>
        </p:nvSpPr>
        <p:spPr>
          <a:xfrm>
            <a:off x="5444481" y="3882114"/>
            <a:ext cx="846777" cy="846777"/>
          </a:xfrm>
          <a:prstGeom prst="ellipse">
            <a:avLst/>
          </a:prstGeom>
          <a:solidFill>
            <a:schemeClr val="accent5">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Oval 40">
            <a:extLst>
              <a:ext uri="{FF2B5EF4-FFF2-40B4-BE49-F238E27FC236}">
                <a16:creationId xmlns:a16="http://schemas.microsoft.com/office/drawing/2014/main" id="{5565A81A-48EF-4444-9881-B4958A0037CF}"/>
              </a:ext>
            </a:extLst>
          </p:cNvPr>
          <p:cNvSpPr/>
          <p:nvPr/>
        </p:nvSpPr>
        <p:spPr>
          <a:xfrm>
            <a:off x="5588497" y="3895973"/>
            <a:ext cx="826791" cy="826791"/>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43" name="Oval 42">
            <a:extLst>
              <a:ext uri="{FF2B5EF4-FFF2-40B4-BE49-F238E27FC236}">
                <a16:creationId xmlns:a16="http://schemas.microsoft.com/office/drawing/2014/main" id="{F77FCBEC-5D13-4578-9332-157EB4B25CD2}"/>
              </a:ext>
            </a:extLst>
          </p:cNvPr>
          <p:cNvSpPr/>
          <p:nvPr/>
        </p:nvSpPr>
        <p:spPr>
          <a:xfrm>
            <a:off x="5444481" y="2136703"/>
            <a:ext cx="846777" cy="846777"/>
          </a:xfrm>
          <a:prstGeom prst="ellipse">
            <a:avLst/>
          </a:prstGeom>
          <a:solidFill>
            <a:schemeClr val="accent3">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Oval 43">
            <a:extLst>
              <a:ext uri="{FF2B5EF4-FFF2-40B4-BE49-F238E27FC236}">
                <a16:creationId xmlns:a16="http://schemas.microsoft.com/office/drawing/2014/main" id="{F9730622-D72B-4A5C-99D2-8B991BD246CE}"/>
              </a:ext>
            </a:extLst>
          </p:cNvPr>
          <p:cNvSpPr/>
          <p:nvPr/>
        </p:nvSpPr>
        <p:spPr>
          <a:xfrm>
            <a:off x="5588497" y="2150562"/>
            <a:ext cx="826791" cy="826791"/>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1" name="TextBox 50">
            <a:extLst>
              <a:ext uri="{FF2B5EF4-FFF2-40B4-BE49-F238E27FC236}">
                <a16:creationId xmlns:a16="http://schemas.microsoft.com/office/drawing/2014/main" id="{9A935CE5-B8D7-4DB4-A84D-FE0AA2E10018}"/>
              </a:ext>
            </a:extLst>
          </p:cNvPr>
          <p:cNvSpPr txBox="1"/>
          <p:nvPr/>
        </p:nvSpPr>
        <p:spPr>
          <a:xfrm>
            <a:off x="496067" y="3244930"/>
            <a:ext cx="2539637" cy="430887"/>
          </a:xfrm>
          <a:prstGeom prst="rect">
            <a:avLst/>
          </a:prstGeom>
          <a:noFill/>
        </p:spPr>
        <p:txBody>
          <a:bodyPr wrap="square" rtlCol="0">
            <a:spAutoFit/>
          </a:bodyPr>
          <a:lstStyle/>
          <a:p>
            <a:r>
              <a:rPr lang="en-US" altLang="ko-KR" sz="1100" b="1" dirty="0">
                <a:solidFill>
                  <a:schemeClr val="tx1">
                    <a:lumMod val="65000"/>
                    <a:lumOff val="35000"/>
                  </a:schemeClr>
                </a:solidFill>
                <a:latin typeface="Calibri" pitchFamily="34" charset="0"/>
                <a:cs typeface="Calibri" pitchFamily="34" charset="0"/>
              </a:rPr>
              <a:t>DESCRIPTION OF COMMUNICATION AND CONSULTATION STRUCTURE</a:t>
            </a:r>
            <a:endParaRPr lang="ko-KR" altLang="en-US" sz="1100" b="1" dirty="0">
              <a:solidFill>
                <a:schemeClr val="tx1">
                  <a:lumMod val="65000"/>
                  <a:lumOff val="35000"/>
                </a:schemeClr>
              </a:solidFill>
              <a:latin typeface="Calibri" pitchFamily="34" charset="0"/>
              <a:cs typeface="Calibri" pitchFamily="34" charset="0"/>
            </a:endParaRPr>
          </a:p>
        </p:txBody>
      </p:sp>
      <p:sp>
        <p:nvSpPr>
          <p:cNvPr id="52" name="TextBox 51">
            <a:extLst>
              <a:ext uri="{FF2B5EF4-FFF2-40B4-BE49-F238E27FC236}">
                <a16:creationId xmlns:a16="http://schemas.microsoft.com/office/drawing/2014/main" id="{CF4EF952-9DB1-4893-AB33-4320E95EBD08}"/>
              </a:ext>
            </a:extLst>
          </p:cNvPr>
          <p:cNvSpPr txBox="1"/>
          <p:nvPr/>
        </p:nvSpPr>
        <p:spPr>
          <a:xfrm>
            <a:off x="6562848" y="3980974"/>
            <a:ext cx="2453484" cy="769441"/>
          </a:xfrm>
          <a:prstGeom prst="rect">
            <a:avLst/>
          </a:prstGeom>
          <a:noFill/>
        </p:spPr>
        <p:txBody>
          <a:bodyPr wrap="square" rtlCol="0">
            <a:spAutoFit/>
          </a:bodyPr>
          <a:lstStyle/>
          <a:p>
            <a:r>
              <a:rPr lang="en-US" altLang="ko-KR" sz="1100" b="1" dirty="0">
                <a:solidFill>
                  <a:schemeClr val="tx1">
                    <a:lumMod val="65000"/>
                    <a:lumOff val="35000"/>
                  </a:schemeClr>
                </a:solidFill>
                <a:latin typeface="Calibri" pitchFamily="34" charset="0"/>
                <a:cs typeface="Calibri" pitchFamily="34" charset="0"/>
              </a:rPr>
              <a:t>QUANTITATIVE DETERMINATION OF THE OBJECTIVE AND TIME SCHEDULE OF THE MUNICIPALITY'S TRANSITION TO CLIMATE NEUTRALITY</a:t>
            </a:r>
            <a:endParaRPr lang="ko-KR" altLang="en-US" sz="1100" b="1" dirty="0">
              <a:solidFill>
                <a:schemeClr val="tx1">
                  <a:lumMod val="65000"/>
                  <a:lumOff val="35000"/>
                </a:schemeClr>
              </a:solidFill>
              <a:cs typeface="Calibri" pitchFamily="34" charset="0"/>
            </a:endParaRPr>
          </a:p>
        </p:txBody>
      </p:sp>
      <p:sp>
        <p:nvSpPr>
          <p:cNvPr id="7" name="Oval 6">
            <a:extLst>
              <a:ext uri="{FF2B5EF4-FFF2-40B4-BE49-F238E27FC236}">
                <a16:creationId xmlns:a16="http://schemas.microsoft.com/office/drawing/2014/main" id="{D1B7FF12-2EED-41B8-2F0F-D134057AEE6B}"/>
              </a:ext>
            </a:extLst>
          </p:cNvPr>
          <p:cNvSpPr/>
          <p:nvPr/>
        </p:nvSpPr>
        <p:spPr>
          <a:xfrm>
            <a:off x="3175544" y="1674699"/>
            <a:ext cx="846777" cy="846777"/>
          </a:xfrm>
          <a:prstGeom prst="ellipse">
            <a:avLst/>
          </a:prstGeom>
          <a:solidFill>
            <a:srgbClr val="0F3E65">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8C6C5CDC-6FBC-8965-E835-08AF31F7921C}"/>
              </a:ext>
            </a:extLst>
          </p:cNvPr>
          <p:cNvSpPr/>
          <p:nvPr/>
        </p:nvSpPr>
        <p:spPr>
          <a:xfrm>
            <a:off x="3050323" y="1684692"/>
            <a:ext cx="826791" cy="826791"/>
          </a:xfrm>
          <a:prstGeom prst="ellips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cxnSp>
        <p:nvCxnSpPr>
          <p:cNvPr id="9" name="Straight Connector 8">
            <a:extLst>
              <a:ext uri="{FF2B5EF4-FFF2-40B4-BE49-F238E27FC236}">
                <a16:creationId xmlns:a16="http://schemas.microsoft.com/office/drawing/2014/main" id="{195D3AF4-761E-6FFD-7893-10B8D3995F1D}"/>
              </a:ext>
            </a:extLst>
          </p:cNvPr>
          <p:cNvCxnSpPr/>
          <p:nvPr/>
        </p:nvCxnSpPr>
        <p:spPr>
          <a:xfrm>
            <a:off x="4159016" y="2099546"/>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F543CD-E89F-43BF-3D65-56B1421FD62C}"/>
              </a:ext>
            </a:extLst>
          </p:cNvPr>
          <p:cNvSpPr txBox="1"/>
          <p:nvPr/>
        </p:nvSpPr>
        <p:spPr>
          <a:xfrm>
            <a:off x="6597327" y="401988"/>
            <a:ext cx="2539637" cy="1107996"/>
          </a:xfrm>
          <a:prstGeom prst="rect">
            <a:avLst/>
          </a:prstGeom>
          <a:noFill/>
        </p:spPr>
        <p:txBody>
          <a:bodyPr wrap="square" rtlCol="0">
            <a:spAutoFit/>
          </a:bodyPr>
          <a:lstStyle/>
          <a:p>
            <a:r>
              <a:rPr lang="en-US" altLang="ko-KR" sz="1100" b="1" dirty="0">
                <a:solidFill>
                  <a:schemeClr val="tx1">
                    <a:lumMod val="65000"/>
                    <a:lumOff val="35000"/>
                  </a:schemeClr>
                </a:solidFill>
                <a:latin typeface="Calibri" pitchFamily="34" charset="0"/>
                <a:cs typeface="Calibri" pitchFamily="34" charset="0"/>
              </a:rPr>
              <a:t>RECORD OF STRATEGIC PLANS</a:t>
            </a:r>
            <a:r>
              <a:rPr lang="el-GR" altLang="ko-KR" sz="1100" b="1" dirty="0">
                <a:solidFill>
                  <a:schemeClr val="tx1">
                    <a:lumMod val="65000"/>
                    <a:lumOff val="35000"/>
                  </a:schemeClr>
                </a:solidFill>
                <a:latin typeface="Calibri" pitchFamily="34" charset="0"/>
                <a:cs typeface="Calibri" pitchFamily="34" charset="0"/>
              </a:rPr>
              <a:t> </a:t>
            </a:r>
            <a:r>
              <a:rPr lang="en-US" altLang="ko-KR" sz="1100" b="1" dirty="0">
                <a:solidFill>
                  <a:schemeClr val="tx1">
                    <a:lumMod val="65000"/>
                    <a:lumOff val="35000"/>
                  </a:schemeClr>
                </a:solidFill>
                <a:latin typeface="Calibri" pitchFamily="34" charset="0"/>
                <a:cs typeface="Calibri" pitchFamily="34" charset="0"/>
              </a:rPr>
              <a:t>AND PROJECTS/ACTIONS THAT PROMOTE THE CLIMATE NEUTRALITY OF THE MUNICIPALITY AND WHICH HAVE ALREADY BEEN PARTICIPATED IN SOME FUNDING</a:t>
            </a:r>
            <a:r>
              <a:rPr lang="el-GR" altLang="ko-KR" sz="1100" b="1" dirty="0">
                <a:solidFill>
                  <a:schemeClr val="tx1">
                    <a:lumMod val="65000"/>
                    <a:lumOff val="35000"/>
                  </a:schemeClr>
                </a:solidFill>
                <a:latin typeface="Calibri" pitchFamily="34" charset="0"/>
                <a:cs typeface="Calibri" pitchFamily="34" charset="0"/>
              </a:rPr>
              <a:t> </a:t>
            </a:r>
            <a:endParaRPr lang="ko-KR" altLang="en-US" sz="1100" b="1" dirty="0">
              <a:solidFill>
                <a:schemeClr val="tx1">
                  <a:lumMod val="65000"/>
                  <a:lumOff val="35000"/>
                </a:schemeClr>
              </a:solidFill>
              <a:latin typeface="Calibri" pitchFamily="34" charset="0"/>
              <a:cs typeface="Calibri" pitchFamily="34" charset="0"/>
            </a:endParaRPr>
          </a:p>
        </p:txBody>
      </p:sp>
      <p:sp>
        <p:nvSpPr>
          <p:cNvPr id="13" name="TextBox 12">
            <a:extLst>
              <a:ext uri="{FF2B5EF4-FFF2-40B4-BE49-F238E27FC236}">
                <a16:creationId xmlns:a16="http://schemas.microsoft.com/office/drawing/2014/main" id="{128A6D44-CD8B-C192-7195-F45211CCB157}"/>
              </a:ext>
            </a:extLst>
          </p:cNvPr>
          <p:cNvSpPr txBox="1"/>
          <p:nvPr/>
        </p:nvSpPr>
        <p:spPr>
          <a:xfrm>
            <a:off x="269705" y="4847866"/>
            <a:ext cx="4073695" cy="246221"/>
          </a:xfrm>
          <a:prstGeom prst="rect">
            <a:avLst/>
          </a:prstGeom>
          <a:noFill/>
        </p:spPr>
        <p:txBody>
          <a:bodyPr wrap="square" rtlCol="0">
            <a:spAutoFit/>
          </a:bodyPr>
          <a:lstStyle/>
          <a:p>
            <a:r>
              <a:rPr lang="en-US" sz="1000" dirty="0">
                <a:solidFill>
                  <a:schemeClr val="bg1">
                    <a:lumMod val="75000"/>
                  </a:schemeClr>
                </a:solidFill>
                <a:latin typeface="ColaborateLight" pitchFamily="50" charset="0"/>
              </a:rPr>
              <a:t>100 climate-neutral and smart cities  </a:t>
            </a:r>
          </a:p>
        </p:txBody>
      </p:sp>
      <p:sp>
        <p:nvSpPr>
          <p:cNvPr id="5" name="TextBox 4">
            <a:extLst>
              <a:ext uri="{FF2B5EF4-FFF2-40B4-BE49-F238E27FC236}">
                <a16:creationId xmlns:a16="http://schemas.microsoft.com/office/drawing/2014/main" id="{ACABED33-DBC9-0679-4B6B-F0906086EA48}"/>
              </a:ext>
            </a:extLst>
          </p:cNvPr>
          <p:cNvSpPr txBox="1"/>
          <p:nvPr/>
        </p:nvSpPr>
        <p:spPr>
          <a:xfrm>
            <a:off x="3621285" y="-47524"/>
            <a:ext cx="2998316" cy="276999"/>
          </a:xfrm>
          <a:prstGeom prst="rect">
            <a:avLst/>
          </a:prstGeom>
          <a:noFill/>
        </p:spPr>
        <p:txBody>
          <a:bodyPr wrap="square">
            <a:spAutoFit/>
          </a:bodyPr>
          <a:lstStyle/>
          <a:p>
            <a:r>
              <a:rPr lang="en-US" sz="1200" b="1" dirty="0"/>
              <a:t>Online Submission of Application </a:t>
            </a:r>
            <a:endParaRPr lang="el-GR" sz="1200" b="1" dirty="0"/>
          </a:p>
        </p:txBody>
      </p:sp>
    </p:spTree>
    <p:extLst>
      <p:ext uri="{BB962C8B-B14F-4D97-AF65-F5344CB8AC3E}">
        <p14:creationId xmlns:p14="http://schemas.microsoft.com/office/powerpoint/2010/main" val="4252405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a:extLst>
              <a:ext uri="{FF2B5EF4-FFF2-40B4-BE49-F238E27FC236}">
                <a16:creationId xmlns:a16="http://schemas.microsoft.com/office/drawing/2014/main" id="{230069A9-C6FC-A23D-8872-5E6F3F80C338}"/>
              </a:ext>
            </a:extLst>
          </p:cNvPr>
          <p:cNvSpPr/>
          <p:nvPr/>
        </p:nvSpPr>
        <p:spPr>
          <a:xfrm>
            <a:off x="271867" y="1035412"/>
            <a:ext cx="2977613" cy="2977613"/>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25"/>
          </a:p>
        </p:txBody>
      </p:sp>
      <p:sp>
        <p:nvSpPr>
          <p:cNvPr id="4" name="Oval 3">
            <a:extLst>
              <a:ext uri="{FF2B5EF4-FFF2-40B4-BE49-F238E27FC236}">
                <a16:creationId xmlns:a16="http://schemas.microsoft.com/office/drawing/2014/main" id="{3AAA58BD-4E17-4E79-5FBE-FEAC80AB6170}"/>
              </a:ext>
            </a:extLst>
          </p:cNvPr>
          <p:cNvSpPr/>
          <p:nvPr/>
        </p:nvSpPr>
        <p:spPr>
          <a:xfrm>
            <a:off x="2232644" y="1078135"/>
            <a:ext cx="162089" cy="16208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5" name="Oval 4">
            <a:extLst>
              <a:ext uri="{FF2B5EF4-FFF2-40B4-BE49-F238E27FC236}">
                <a16:creationId xmlns:a16="http://schemas.microsoft.com/office/drawing/2014/main" id="{77CB301A-ED75-92A1-FEA5-0A9DD8D5915B}"/>
              </a:ext>
            </a:extLst>
          </p:cNvPr>
          <p:cNvSpPr/>
          <p:nvPr/>
        </p:nvSpPr>
        <p:spPr>
          <a:xfrm>
            <a:off x="3677895" y="970818"/>
            <a:ext cx="412210" cy="4122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lumMod val="75000"/>
                  <a:lumOff val="25000"/>
                </a:schemeClr>
              </a:solidFill>
            </a:endParaRPr>
          </a:p>
        </p:txBody>
      </p:sp>
      <p:sp>
        <p:nvSpPr>
          <p:cNvPr id="8" name="TextBox 7">
            <a:extLst>
              <a:ext uri="{FF2B5EF4-FFF2-40B4-BE49-F238E27FC236}">
                <a16:creationId xmlns:a16="http://schemas.microsoft.com/office/drawing/2014/main" id="{93C23299-89FC-9F26-36EC-5A88B189007E}"/>
              </a:ext>
            </a:extLst>
          </p:cNvPr>
          <p:cNvSpPr txBox="1"/>
          <p:nvPr/>
        </p:nvSpPr>
        <p:spPr>
          <a:xfrm>
            <a:off x="4762197" y="2248584"/>
            <a:ext cx="4161756" cy="646331"/>
          </a:xfrm>
          <a:prstGeom prst="rect">
            <a:avLst/>
          </a:prstGeom>
          <a:noFill/>
        </p:spPr>
        <p:txBody>
          <a:bodyPr wrap="square" rtlCol="0">
            <a:spAutoFit/>
          </a:bodyPr>
          <a:lstStyle/>
          <a:p>
            <a:r>
              <a:rPr lang="en-US" altLang="ko-KR" sz="1200" dirty="0">
                <a:solidFill>
                  <a:schemeClr val="tx1">
                    <a:lumMod val="75000"/>
                    <a:lumOff val="25000"/>
                  </a:schemeClr>
                </a:solidFill>
              </a:rPr>
              <a:t>The municipality has prepared specialized plans including a Plan for Sustainable Urban Mobility (SBAK), an Urban Accessibility Plan (UAP), and an Electric Vehicle Charging Plan</a:t>
            </a:r>
            <a:endParaRPr lang="el-GR" altLang="ko-KR" sz="1200" dirty="0">
              <a:solidFill>
                <a:schemeClr val="tx1">
                  <a:lumMod val="75000"/>
                  <a:lumOff val="25000"/>
                </a:schemeClr>
              </a:solidFill>
            </a:endParaRPr>
          </a:p>
        </p:txBody>
      </p:sp>
      <p:sp>
        <p:nvSpPr>
          <p:cNvPr id="9" name="Oval 8">
            <a:extLst>
              <a:ext uri="{FF2B5EF4-FFF2-40B4-BE49-F238E27FC236}">
                <a16:creationId xmlns:a16="http://schemas.microsoft.com/office/drawing/2014/main" id="{D2703705-B191-FB9C-E903-FA514001FCD0}"/>
              </a:ext>
            </a:extLst>
          </p:cNvPr>
          <p:cNvSpPr/>
          <p:nvPr/>
        </p:nvSpPr>
        <p:spPr>
          <a:xfrm>
            <a:off x="4387115" y="2348002"/>
            <a:ext cx="412210" cy="412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lumMod val="75000"/>
                  <a:lumOff val="25000"/>
                </a:schemeClr>
              </a:solidFill>
            </a:endParaRPr>
          </a:p>
        </p:txBody>
      </p:sp>
      <p:sp>
        <p:nvSpPr>
          <p:cNvPr id="11" name="TextBox 10">
            <a:extLst>
              <a:ext uri="{FF2B5EF4-FFF2-40B4-BE49-F238E27FC236}">
                <a16:creationId xmlns:a16="http://schemas.microsoft.com/office/drawing/2014/main" id="{413194C9-B19B-3490-8AE7-A2D5A26DCAE5}"/>
              </a:ext>
            </a:extLst>
          </p:cNvPr>
          <p:cNvSpPr txBox="1"/>
          <p:nvPr/>
        </p:nvSpPr>
        <p:spPr>
          <a:xfrm>
            <a:off x="4650092" y="1509138"/>
            <a:ext cx="4273861" cy="646331"/>
          </a:xfrm>
          <a:prstGeom prst="rect">
            <a:avLst/>
          </a:prstGeom>
          <a:noFill/>
        </p:spPr>
        <p:txBody>
          <a:bodyPr wrap="square" rtlCol="0">
            <a:spAutoFit/>
          </a:bodyPr>
          <a:lstStyle/>
          <a:p>
            <a:r>
              <a:rPr lang="en-US" altLang="ko-KR" sz="1200" dirty="0">
                <a:solidFill>
                  <a:schemeClr val="tx1">
                    <a:lumMod val="75000"/>
                    <a:lumOff val="25000"/>
                  </a:schemeClr>
                </a:solidFill>
              </a:rPr>
              <a:t>Mytilene has developed a comprehensive action plan for sustainable development and climate neutrality, focusing on spatial planning, environmental balance, and waste management.</a:t>
            </a:r>
            <a:endParaRPr lang="ko-KR" altLang="en-US" sz="1200" dirty="0">
              <a:solidFill>
                <a:schemeClr val="tx1">
                  <a:lumMod val="75000"/>
                  <a:lumOff val="25000"/>
                </a:schemeClr>
              </a:solidFill>
            </a:endParaRPr>
          </a:p>
        </p:txBody>
      </p:sp>
      <p:sp>
        <p:nvSpPr>
          <p:cNvPr id="13" name="Oval 12">
            <a:extLst>
              <a:ext uri="{FF2B5EF4-FFF2-40B4-BE49-F238E27FC236}">
                <a16:creationId xmlns:a16="http://schemas.microsoft.com/office/drawing/2014/main" id="{150721D5-20C8-9D3F-35EF-51F55D7632A9}"/>
              </a:ext>
            </a:extLst>
          </p:cNvPr>
          <p:cNvSpPr/>
          <p:nvPr/>
        </p:nvSpPr>
        <p:spPr>
          <a:xfrm>
            <a:off x="3585024" y="3725187"/>
            <a:ext cx="412210" cy="412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lumMod val="75000"/>
                  <a:lumOff val="25000"/>
                </a:schemeClr>
              </a:solidFill>
            </a:endParaRPr>
          </a:p>
        </p:txBody>
      </p:sp>
      <p:sp>
        <p:nvSpPr>
          <p:cNvPr id="16" name="TextBox 15">
            <a:extLst>
              <a:ext uri="{FF2B5EF4-FFF2-40B4-BE49-F238E27FC236}">
                <a16:creationId xmlns:a16="http://schemas.microsoft.com/office/drawing/2014/main" id="{B4742A8A-8E60-6121-9BA0-D02867820B02}"/>
              </a:ext>
            </a:extLst>
          </p:cNvPr>
          <p:cNvSpPr txBox="1"/>
          <p:nvPr/>
        </p:nvSpPr>
        <p:spPr>
          <a:xfrm>
            <a:off x="4088413" y="3790454"/>
            <a:ext cx="4844080" cy="646331"/>
          </a:xfrm>
          <a:prstGeom prst="rect">
            <a:avLst/>
          </a:prstGeom>
          <a:noFill/>
        </p:spPr>
        <p:txBody>
          <a:bodyPr wrap="square" rtlCol="0">
            <a:spAutoFit/>
          </a:bodyPr>
          <a:lstStyle/>
          <a:p>
            <a:r>
              <a:rPr lang="en-US" altLang="ko-KR" sz="1200" dirty="0">
                <a:solidFill>
                  <a:schemeClr val="tx1">
                    <a:lumMod val="75000"/>
                    <a:lumOff val="25000"/>
                  </a:schemeClr>
                </a:solidFill>
              </a:rPr>
              <a:t>A specialized administrative structure oversees climate action, including the calculation of CO2 emission trends, scenario planning, and the installation of external measuring points for environmental monitoring.</a:t>
            </a:r>
            <a:endParaRPr lang="ko-KR" altLang="en-US" sz="1200" dirty="0">
              <a:solidFill>
                <a:schemeClr val="tx1">
                  <a:lumMod val="75000"/>
                  <a:lumOff val="25000"/>
                </a:schemeClr>
              </a:solidFill>
            </a:endParaRPr>
          </a:p>
        </p:txBody>
      </p:sp>
      <p:sp>
        <p:nvSpPr>
          <p:cNvPr id="19" name="Oval 16">
            <a:extLst>
              <a:ext uri="{FF2B5EF4-FFF2-40B4-BE49-F238E27FC236}">
                <a16:creationId xmlns:a16="http://schemas.microsoft.com/office/drawing/2014/main" id="{78046122-452F-6A8E-78EC-2908D2E73794}"/>
              </a:ext>
            </a:extLst>
          </p:cNvPr>
          <p:cNvSpPr/>
          <p:nvPr/>
        </p:nvSpPr>
        <p:spPr>
          <a:xfrm>
            <a:off x="4199666" y="1659410"/>
            <a:ext cx="412210" cy="412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lumMod val="75000"/>
                  <a:lumOff val="25000"/>
                </a:schemeClr>
              </a:solidFill>
            </a:endParaRPr>
          </a:p>
        </p:txBody>
      </p:sp>
      <p:sp>
        <p:nvSpPr>
          <p:cNvPr id="25" name="Oval 20">
            <a:extLst>
              <a:ext uri="{FF2B5EF4-FFF2-40B4-BE49-F238E27FC236}">
                <a16:creationId xmlns:a16="http://schemas.microsoft.com/office/drawing/2014/main" id="{27B7B1AA-043F-84BB-E74A-C2A5C90B7382}"/>
              </a:ext>
            </a:extLst>
          </p:cNvPr>
          <p:cNvSpPr/>
          <p:nvPr/>
        </p:nvSpPr>
        <p:spPr>
          <a:xfrm>
            <a:off x="4217953" y="3036594"/>
            <a:ext cx="412210" cy="4122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lumMod val="75000"/>
                  <a:lumOff val="25000"/>
                </a:schemeClr>
              </a:solidFill>
            </a:endParaRPr>
          </a:p>
        </p:txBody>
      </p:sp>
      <p:sp>
        <p:nvSpPr>
          <p:cNvPr id="30" name="TextBox 29">
            <a:extLst>
              <a:ext uri="{FF2B5EF4-FFF2-40B4-BE49-F238E27FC236}">
                <a16:creationId xmlns:a16="http://schemas.microsoft.com/office/drawing/2014/main" id="{B64EBC9E-2C86-E165-6C1B-51FC982C1E88}"/>
              </a:ext>
            </a:extLst>
          </p:cNvPr>
          <p:cNvSpPr txBox="1"/>
          <p:nvPr/>
        </p:nvSpPr>
        <p:spPr>
          <a:xfrm>
            <a:off x="4731265" y="2894915"/>
            <a:ext cx="4373054" cy="830997"/>
          </a:xfrm>
          <a:prstGeom prst="rect">
            <a:avLst/>
          </a:prstGeom>
          <a:noFill/>
        </p:spPr>
        <p:txBody>
          <a:bodyPr wrap="square" rtlCol="0">
            <a:spAutoFit/>
          </a:bodyPr>
          <a:lstStyle/>
          <a:p>
            <a:r>
              <a:rPr lang="en-US" altLang="ko-KR" sz="1200" dirty="0">
                <a:solidFill>
                  <a:schemeClr val="tx1">
                    <a:lumMod val="75000"/>
                    <a:lumOff val="25000"/>
                  </a:schemeClr>
                </a:solidFill>
              </a:rPr>
              <a:t>In partnership with the School of Environment of the University of the Aegean, Mytilene has established effective monitoring mechanisms, including a digitized data recording system and an index list for tracking progress.</a:t>
            </a:r>
            <a:endParaRPr lang="ko-KR" altLang="en-US" sz="1200" dirty="0">
              <a:solidFill>
                <a:schemeClr val="tx1">
                  <a:lumMod val="75000"/>
                  <a:lumOff val="25000"/>
                </a:schemeClr>
              </a:solidFill>
            </a:endParaRPr>
          </a:p>
        </p:txBody>
      </p:sp>
      <p:sp>
        <p:nvSpPr>
          <p:cNvPr id="32" name="Oval 24">
            <a:extLst>
              <a:ext uri="{FF2B5EF4-FFF2-40B4-BE49-F238E27FC236}">
                <a16:creationId xmlns:a16="http://schemas.microsoft.com/office/drawing/2014/main" id="{44557079-F761-EADC-76B8-DFFAE918EA2D}"/>
              </a:ext>
            </a:extLst>
          </p:cNvPr>
          <p:cNvSpPr/>
          <p:nvPr/>
        </p:nvSpPr>
        <p:spPr>
          <a:xfrm>
            <a:off x="3004436" y="1766728"/>
            <a:ext cx="162089" cy="1620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33" name="Oval 25">
            <a:extLst>
              <a:ext uri="{FF2B5EF4-FFF2-40B4-BE49-F238E27FC236}">
                <a16:creationId xmlns:a16="http://schemas.microsoft.com/office/drawing/2014/main" id="{30D3C015-126A-0D87-F9DB-0940FBEEDFAB}"/>
              </a:ext>
            </a:extLst>
          </p:cNvPr>
          <p:cNvSpPr/>
          <p:nvPr/>
        </p:nvSpPr>
        <p:spPr>
          <a:xfrm>
            <a:off x="3179093" y="2455320"/>
            <a:ext cx="162089" cy="162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34" name="Oval 26">
            <a:extLst>
              <a:ext uri="{FF2B5EF4-FFF2-40B4-BE49-F238E27FC236}">
                <a16:creationId xmlns:a16="http://schemas.microsoft.com/office/drawing/2014/main" id="{FEA22D38-1A46-BD5C-26F2-84D593F55741}"/>
              </a:ext>
            </a:extLst>
          </p:cNvPr>
          <p:cNvSpPr/>
          <p:nvPr/>
        </p:nvSpPr>
        <p:spPr>
          <a:xfrm>
            <a:off x="2989097" y="3143913"/>
            <a:ext cx="162089" cy="1620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35" name="Oval 27">
            <a:extLst>
              <a:ext uri="{FF2B5EF4-FFF2-40B4-BE49-F238E27FC236}">
                <a16:creationId xmlns:a16="http://schemas.microsoft.com/office/drawing/2014/main" id="{04DDD1FD-B26A-82C1-DA8F-C0222644E0DF}"/>
              </a:ext>
            </a:extLst>
          </p:cNvPr>
          <p:cNvSpPr/>
          <p:nvPr/>
        </p:nvSpPr>
        <p:spPr>
          <a:xfrm>
            <a:off x="2232644" y="3832504"/>
            <a:ext cx="162089" cy="1620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cxnSp>
        <p:nvCxnSpPr>
          <p:cNvPr id="36" name="Straight Connector 28">
            <a:extLst>
              <a:ext uri="{FF2B5EF4-FFF2-40B4-BE49-F238E27FC236}">
                <a16:creationId xmlns:a16="http://schemas.microsoft.com/office/drawing/2014/main" id="{69C02268-F7B8-9B01-5633-C3F86639BC58}"/>
              </a:ext>
            </a:extLst>
          </p:cNvPr>
          <p:cNvCxnSpPr>
            <a:cxnSpLocks/>
          </p:cNvCxnSpPr>
          <p:nvPr/>
        </p:nvCxnSpPr>
        <p:spPr>
          <a:xfrm>
            <a:off x="2631278" y="1159216"/>
            <a:ext cx="810353"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29">
            <a:extLst>
              <a:ext uri="{FF2B5EF4-FFF2-40B4-BE49-F238E27FC236}">
                <a16:creationId xmlns:a16="http://schemas.microsoft.com/office/drawing/2014/main" id="{BAB98DCA-9273-C1CC-A650-4A273A7F8B88}"/>
              </a:ext>
            </a:extLst>
          </p:cNvPr>
          <p:cNvCxnSpPr>
            <a:cxnSpLocks/>
          </p:cNvCxnSpPr>
          <p:nvPr/>
        </p:nvCxnSpPr>
        <p:spPr>
          <a:xfrm>
            <a:off x="3278060" y="1847808"/>
            <a:ext cx="810353"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0">
            <a:extLst>
              <a:ext uri="{FF2B5EF4-FFF2-40B4-BE49-F238E27FC236}">
                <a16:creationId xmlns:a16="http://schemas.microsoft.com/office/drawing/2014/main" id="{D1805119-6368-4396-1F1A-982E829B8ECD}"/>
              </a:ext>
            </a:extLst>
          </p:cNvPr>
          <p:cNvCxnSpPr>
            <a:cxnSpLocks/>
          </p:cNvCxnSpPr>
          <p:nvPr/>
        </p:nvCxnSpPr>
        <p:spPr>
          <a:xfrm>
            <a:off x="3459113" y="2536401"/>
            <a:ext cx="810353"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1">
            <a:extLst>
              <a:ext uri="{FF2B5EF4-FFF2-40B4-BE49-F238E27FC236}">
                <a16:creationId xmlns:a16="http://schemas.microsoft.com/office/drawing/2014/main" id="{5F38AA54-BF16-6966-4CAB-A36DF45C1FE7}"/>
              </a:ext>
            </a:extLst>
          </p:cNvPr>
          <p:cNvCxnSpPr>
            <a:cxnSpLocks/>
          </p:cNvCxnSpPr>
          <p:nvPr/>
        </p:nvCxnSpPr>
        <p:spPr>
          <a:xfrm>
            <a:off x="3279535" y="3224993"/>
            <a:ext cx="810353"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2">
            <a:extLst>
              <a:ext uri="{FF2B5EF4-FFF2-40B4-BE49-F238E27FC236}">
                <a16:creationId xmlns:a16="http://schemas.microsoft.com/office/drawing/2014/main" id="{D3A1A1B2-8577-701F-361C-F80389E62E3A}"/>
              </a:ext>
            </a:extLst>
          </p:cNvPr>
          <p:cNvCxnSpPr>
            <a:cxnSpLocks/>
          </p:cNvCxnSpPr>
          <p:nvPr/>
        </p:nvCxnSpPr>
        <p:spPr>
          <a:xfrm>
            <a:off x="2584843" y="3913585"/>
            <a:ext cx="810353"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C2D7B16-4135-C34F-11F2-F09EE9658765}"/>
              </a:ext>
            </a:extLst>
          </p:cNvPr>
          <p:cNvSpPr txBox="1"/>
          <p:nvPr/>
        </p:nvSpPr>
        <p:spPr>
          <a:xfrm>
            <a:off x="4088413" y="805146"/>
            <a:ext cx="4725179" cy="646331"/>
          </a:xfrm>
          <a:prstGeom prst="rect">
            <a:avLst/>
          </a:prstGeom>
          <a:noFill/>
        </p:spPr>
        <p:txBody>
          <a:bodyPr wrap="square" rtlCol="0" anchor="ctr">
            <a:spAutoFit/>
          </a:bodyPr>
          <a:lstStyle/>
          <a:p>
            <a:pPr algn="just"/>
            <a:r>
              <a:rPr lang="en-US" altLang="ko-KR" sz="1200" dirty="0">
                <a:cs typeface="Arial" pitchFamily="34" charset="0"/>
              </a:rPr>
              <a:t> Mytilene, the historic capital of Lesbos and the North Aegean Region, is a key player in Greece's climate neutrality efforts. Established in 2019, it is one of two municipalities on the island.</a:t>
            </a:r>
            <a:endParaRPr lang="ko-KR" altLang="en-US" sz="1200" dirty="0">
              <a:cs typeface="Arial" pitchFamily="34" charset="0"/>
            </a:endParaRPr>
          </a:p>
        </p:txBody>
      </p:sp>
      <p:pic>
        <p:nvPicPr>
          <p:cNvPr id="2" name="Εικόνα 1">
            <a:extLst>
              <a:ext uri="{FF2B5EF4-FFF2-40B4-BE49-F238E27FC236}">
                <a16:creationId xmlns:a16="http://schemas.microsoft.com/office/drawing/2014/main" id="{DFFAEADF-D712-306D-D1A9-608BF1518267}"/>
              </a:ext>
            </a:extLst>
          </p:cNvPr>
          <p:cNvPicPr>
            <a:picLocks noChangeAspect="1"/>
          </p:cNvPicPr>
          <p:nvPr/>
        </p:nvPicPr>
        <p:blipFill>
          <a:blip r:embed="rId2"/>
          <a:stretch>
            <a:fillRect/>
          </a:stretch>
        </p:blipFill>
        <p:spPr>
          <a:xfrm>
            <a:off x="147010" y="1297250"/>
            <a:ext cx="2743200" cy="2571749"/>
          </a:xfrm>
          <a:prstGeom prst="ellipse">
            <a:avLst/>
          </a:prstGeom>
          <a:ln>
            <a:noFill/>
          </a:ln>
          <a:effectLst>
            <a:softEdge rad="112500"/>
          </a:effectLst>
        </p:spPr>
      </p:pic>
      <p:sp>
        <p:nvSpPr>
          <p:cNvPr id="7" name="TextBox 6">
            <a:extLst>
              <a:ext uri="{FF2B5EF4-FFF2-40B4-BE49-F238E27FC236}">
                <a16:creationId xmlns:a16="http://schemas.microsoft.com/office/drawing/2014/main" id="{5F793F68-2E31-1819-3B0A-1001956E8DBF}"/>
              </a:ext>
            </a:extLst>
          </p:cNvPr>
          <p:cNvSpPr txBox="1"/>
          <p:nvPr/>
        </p:nvSpPr>
        <p:spPr>
          <a:xfrm>
            <a:off x="1620917" y="207866"/>
            <a:ext cx="7311576" cy="338554"/>
          </a:xfrm>
          <a:prstGeom prst="rect">
            <a:avLst/>
          </a:prstGeom>
          <a:noFill/>
        </p:spPr>
        <p:txBody>
          <a:bodyPr wrap="square">
            <a:spAutoFit/>
          </a:bodyPr>
          <a:lstStyle/>
          <a:p>
            <a:r>
              <a:rPr lang="en-US" sz="1600" dirty="0">
                <a:effectLst>
                  <a:outerShdw blurRad="38100" dist="38100" dir="2700000" algn="tl">
                    <a:srgbClr val="000000">
                      <a:alpha val="43137"/>
                    </a:srgbClr>
                  </a:outerShdw>
                </a:effectLst>
              </a:rPr>
              <a:t>Municipality of Mytilene - A Comprehensive Case Study in Climate Neutrality</a:t>
            </a:r>
            <a:endParaRPr lang="el-G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7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14712</TotalTime>
  <Words>1195</Words>
  <Application>Microsoft Office PowerPoint</Application>
  <PresentationFormat>Προβολή στην οθόνη (16:9)</PresentationFormat>
  <Paragraphs>87</Paragraphs>
  <Slides>10</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Calibri</vt:lpstr>
      <vt:lpstr>ColaborateLight</vt:lpstr>
      <vt:lpstr>Oswald Regular</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dc:creator>
  <cp:lastModifiedBy>PANAGIOTIS VOULELLIS</cp:lastModifiedBy>
  <cp:revision>679</cp:revision>
  <dcterms:created xsi:type="dcterms:W3CDTF">2014-03-13T12:02:18Z</dcterms:created>
  <dcterms:modified xsi:type="dcterms:W3CDTF">2023-10-05T10:40:38Z</dcterms:modified>
</cp:coreProperties>
</file>