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60" r:id="rId5"/>
    <p:sldId id="259" r:id="rId6"/>
    <p:sldId id="261" r:id="rId7"/>
    <p:sldId id="262" r:id="rId8"/>
    <p:sldId id="263" r:id="rId9"/>
    <p:sldId id="264" r:id="rId10"/>
    <p:sldId id="276" r:id="rId11"/>
    <p:sldId id="272" r:id="rId12"/>
    <p:sldId id="277" r:id="rId13"/>
    <p:sldId id="265" r:id="rId14"/>
    <p:sldId id="273" r:id="rId15"/>
    <p:sldId id="267" r:id="rId16"/>
    <p:sldId id="274" r:id="rId17"/>
    <p:sldId id="266" r:id="rId18"/>
    <p:sldId id="268" r:id="rId19"/>
    <p:sldId id="275" r:id="rId20"/>
    <p:sldId id="269" r:id="rId21"/>
    <p:sldId id="270" r:id="rId22"/>
    <p:sldId id="271" r:id="rId2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64627C07-2634-4BE0-A720-4145D361B665}" type="datetimeFigureOut">
              <a:rPr lang="tr-TR" smtClean="0"/>
              <a:pPr/>
              <a:t>4.10.2023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211A289-A71A-44E8-A54F-CB655522894F}"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64627C07-2634-4BE0-A720-4145D361B665}" type="datetimeFigureOut">
              <a:rPr lang="tr-TR" smtClean="0"/>
              <a:pPr/>
              <a:t>4.10.2023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211A289-A71A-44E8-A54F-CB655522894F}"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64627C07-2634-4BE0-A720-4145D361B665}" type="datetimeFigureOut">
              <a:rPr lang="tr-TR" smtClean="0"/>
              <a:pPr/>
              <a:t>4.10.2023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211A289-A71A-44E8-A54F-CB655522894F}"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64627C07-2634-4BE0-A720-4145D361B665}" type="datetimeFigureOut">
              <a:rPr lang="tr-TR" smtClean="0"/>
              <a:pPr/>
              <a:t>4.10.2023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211A289-A71A-44E8-A54F-CB655522894F}"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64627C07-2634-4BE0-A720-4145D361B665}" type="datetimeFigureOut">
              <a:rPr lang="tr-TR" smtClean="0"/>
              <a:pPr/>
              <a:t>4.10.2023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211A289-A71A-44E8-A54F-CB655522894F}"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64627C07-2634-4BE0-A720-4145D361B665}" type="datetimeFigureOut">
              <a:rPr lang="tr-TR" smtClean="0"/>
              <a:pPr/>
              <a:t>4.10.2023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D211A289-A71A-44E8-A54F-CB655522894F}"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64627C07-2634-4BE0-A720-4145D361B665}" type="datetimeFigureOut">
              <a:rPr lang="tr-TR" smtClean="0"/>
              <a:pPr/>
              <a:t>4.10.2023</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D211A289-A71A-44E8-A54F-CB655522894F}"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64627C07-2634-4BE0-A720-4145D361B665}" type="datetimeFigureOut">
              <a:rPr lang="tr-TR" smtClean="0"/>
              <a:pPr/>
              <a:t>4.10.2023</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D211A289-A71A-44E8-A54F-CB655522894F}"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64627C07-2634-4BE0-A720-4145D361B665}" type="datetimeFigureOut">
              <a:rPr lang="tr-TR" smtClean="0"/>
              <a:pPr/>
              <a:t>4.10.2023</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D211A289-A71A-44E8-A54F-CB655522894F}"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64627C07-2634-4BE0-A720-4145D361B665}" type="datetimeFigureOut">
              <a:rPr lang="tr-TR" smtClean="0"/>
              <a:pPr/>
              <a:t>4.10.2023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D211A289-A71A-44E8-A54F-CB655522894F}"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64627C07-2634-4BE0-A720-4145D361B665}" type="datetimeFigureOut">
              <a:rPr lang="tr-TR" smtClean="0"/>
              <a:pPr/>
              <a:t>4.10.2023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D211A289-A71A-44E8-A54F-CB655522894F}"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C07-2634-4BE0-A720-4145D361B665}" type="datetimeFigureOut">
              <a:rPr lang="tr-TR" smtClean="0"/>
              <a:pPr/>
              <a:t>4.10.2023</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1A289-A71A-44E8-A54F-CB655522894F}"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p:txBody>
          <a:bodyPr/>
          <a:lstStyle/>
          <a:p>
            <a:endParaRPr lang="tr-TR"/>
          </a:p>
        </p:txBody>
      </p:sp>
      <p:sp>
        <p:nvSpPr>
          <p:cNvPr id="3" name="2 Alt Başlık"/>
          <p:cNvSpPr>
            <a:spLocks noGrp="1"/>
          </p:cNvSpPr>
          <p:nvPr>
            <p:ph type="subTitle" idx="1"/>
          </p:nvPr>
        </p:nvSpPr>
        <p:spPr/>
        <p:txBody>
          <a:bodyPr/>
          <a:lstStyle/>
          <a:p>
            <a:endParaRPr lang="tr-TR"/>
          </a:p>
        </p:txBody>
      </p:sp>
      <p:pic>
        <p:nvPicPr>
          <p:cNvPr id="6" name="5 Resim" descr="2.jpg"/>
          <p:cNvPicPr>
            <a:picLocks noChangeAspect="1"/>
          </p:cNvPicPr>
          <p:nvPr/>
        </p:nvPicPr>
        <p:blipFill>
          <a:blip r:embed="rId2" cstate="print"/>
          <a:stretch>
            <a:fillRect/>
          </a:stretch>
        </p:blipFill>
        <p:spPr>
          <a:xfrm>
            <a:off x="0" y="0"/>
            <a:ext cx="9143999"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11.jpg"/>
          <p:cNvPicPr>
            <a:picLocks noGrp="1" noChangeAspect="1"/>
          </p:cNvPicPr>
          <p:nvPr>
            <p:ph idx="1"/>
          </p:nvPr>
        </p:nvPicPr>
        <p:blipFill>
          <a:blip r:embed="rId2"/>
          <a:stretch>
            <a:fillRect/>
          </a:stretch>
        </p:blipFill>
        <p:spPr>
          <a:xfrm>
            <a:off x="-56960" y="32010"/>
            <a:ext cx="9200960" cy="696889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9.jpg"/>
          <p:cNvPicPr>
            <a:picLocks noGrp="1" noChangeAspect="1"/>
          </p:cNvPicPr>
          <p:nvPr>
            <p:ph idx="1"/>
          </p:nvPr>
        </p:nvPicPr>
        <p:blipFill>
          <a:blip r:embed="rId2" cstate="print"/>
          <a:stretch>
            <a:fillRect/>
          </a:stretch>
        </p:blipFill>
        <p:spPr>
          <a:xfrm>
            <a:off x="0" y="-67748"/>
            <a:ext cx="9144000" cy="6925748"/>
          </a:xfrm>
        </p:spPr>
      </p:pic>
      <p:sp>
        <p:nvSpPr>
          <p:cNvPr id="7" name="3 İçerik Yer Tutucusu"/>
          <p:cNvSpPr txBox="1">
            <a:spLocks/>
          </p:cNvSpPr>
          <p:nvPr/>
        </p:nvSpPr>
        <p:spPr>
          <a:xfrm>
            <a:off x="714348" y="571481"/>
            <a:ext cx="7286676" cy="1143008"/>
          </a:xfrm>
          <a:prstGeom prst="rect">
            <a:avLst/>
          </a:prstGeom>
        </p:spPr>
        <p:txBody>
          <a:bodyPr vert="horz" lIns="91440" tIns="45720" rIns="91440" bIns="45720" rtlCol="0">
            <a:normAutofit fontScale="85000" lnSpcReduction="20000"/>
          </a:bodyPr>
          <a:lstStyle/>
          <a:p>
            <a:pPr marL="342900" lvl="0" indent="-342900">
              <a:spcBef>
                <a:spcPct val="20000"/>
              </a:spcBef>
              <a:buFont typeface="Arial" pitchFamily="34" charset="0"/>
              <a:buChar char="•"/>
            </a:pPr>
            <a:r>
              <a:rPr lang="tr-TR" sz="3200" dirty="0" smtClean="0">
                <a:solidFill>
                  <a:schemeClr val="bg1"/>
                </a:solidFill>
              </a:rPr>
              <a:t>2021 </a:t>
            </a:r>
            <a:r>
              <a:rPr lang="tr-TR" sz="3200" dirty="0" smtClean="0">
                <a:solidFill>
                  <a:schemeClr val="bg1"/>
                </a:solidFill>
              </a:rPr>
              <a:t>yılında genç sinemacıları desteklemek ve üretimlerini daha fazla seyirci ile buluşturmak için Kısa Film Yarışması programa dahil oldu. </a:t>
            </a:r>
            <a:endParaRPr kumimoji="0" lang="tr-TR" sz="3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6" name="5 İçerik Yer Tutucusu" descr="BASKA.jpg"/>
          <p:cNvPicPr>
            <a:picLocks noGrp="1" noChangeAspect="1"/>
          </p:cNvPicPr>
          <p:nvPr>
            <p:ph idx="1"/>
          </p:nvPr>
        </p:nvPicPr>
        <p:blipFill>
          <a:blip r:embed="rId2" cstate="print"/>
          <a:stretch>
            <a:fillRect/>
          </a:stretch>
        </p:blipFill>
        <p:spPr>
          <a:xfrm>
            <a:off x="0" y="0"/>
            <a:ext cx="9145936" cy="68580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15.jpg"/>
          <p:cNvPicPr>
            <a:picLocks noChangeAspect="1"/>
          </p:cNvPicPr>
          <p:nvPr/>
        </p:nvPicPr>
        <p:blipFill>
          <a:blip r:embed="rId2" cstate="print"/>
          <a:stretch>
            <a:fillRect/>
          </a:stretch>
        </p:blipFill>
        <p:spPr>
          <a:xfrm>
            <a:off x="0" y="725"/>
            <a:ext cx="9144000" cy="6856549"/>
          </a:xfrm>
          <a:prstGeom prst="rect">
            <a:avLst/>
          </a:prstGeom>
        </p:spPr>
      </p:pic>
      <p:sp>
        <p:nvSpPr>
          <p:cNvPr id="2" name="1 Başlık"/>
          <p:cNvSpPr>
            <a:spLocks noGrp="1"/>
          </p:cNvSpPr>
          <p:nvPr>
            <p:ph type="title"/>
          </p:nvPr>
        </p:nvSpPr>
        <p:spPr>
          <a:xfrm>
            <a:off x="4071934" y="274638"/>
            <a:ext cx="4614866" cy="1296974"/>
          </a:xfrm>
        </p:spPr>
        <p:txBody>
          <a:bodyPr>
            <a:noAutofit/>
          </a:bodyPr>
          <a:lstStyle/>
          <a:p>
            <a:pPr algn="l"/>
            <a:r>
              <a:rPr lang="tr-TR" sz="3600" b="1" dirty="0" smtClean="0"/>
              <a:t/>
            </a:r>
            <a:br>
              <a:rPr lang="tr-TR" sz="3600" b="1" dirty="0" smtClean="0"/>
            </a:br>
            <a:r>
              <a:rPr lang="tr-TR" sz="3600" b="1" dirty="0" smtClean="0"/>
              <a:t/>
            </a:r>
            <a:br>
              <a:rPr lang="tr-TR" sz="3600" b="1" dirty="0" smtClean="0"/>
            </a:br>
            <a:endParaRPr lang="tr-TR" sz="3600" dirty="0"/>
          </a:p>
        </p:txBody>
      </p:sp>
      <p:sp>
        <p:nvSpPr>
          <p:cNvPr id="4" name="3 İçerik Yer Tutucusu"/>
          <p:cNvSpPr>
            <a:spLocks noGrp="1"/>
          </p:cNvSpPr>
          <p:nvPr>
            <p:ph idx="1"/>
          </p:nvPr>
        </p:nvSpPr>
        <p:spPr>
          <a:xfrm>
            <a:off x="4143372" y="714356"/>
            <a:ext cx="4543428" cy="5411807"/>
          </a:xfrm>
        </p:spPr>
        <p:txBody>
          <a:bodyPr>
            <a:normAutofit fontScale="70000" lnSpcReduction="20000"/>
          </a:bodyPr>
          <a:lstStyle/>
          <a:p>
            <a:pPr>
              <a:lnSpc>
                <a:spcPct val="120000"/>
              </a:lnSpc>
            </a:pPr>
            <a:r>
              <a:rPr lang="tr-TR" b="1" dirty="0" smtClean="0"/>
              <a:t>“ Bize </a:t>
            </a:r>
            <a:r>
              <a:rPr lang="tr-TR" b="1" dirty="0" err="1" smtClean="0"/>
              <a:t>Hergün</a:t>
            </a:r>
            <a:r>
              <a:rPr lang="tr-TR" b="1" dirty="0" smtClean="0"/>
              <a:t> Festival</a:t>
            </a:r>
            <a:r>
              <a:rPr lang="tr-TR" dirty="0" smtClean="0"/>
              <a:t>” </a:t>
            </a:r>
            <a:r>
              <a:rPr lang="tr-TR" dirty="0" smtClean="0"/>
              <a:t>mottosuyla </a:t>
            </a:r>
            <a:r>
              <a:rPr lang="tr-TR" dirty="0" smtClean="0"/>
              <a:t>salonlarımızı festival alanına dönüştüren Başka Sinema 2015 yılından bu yana Konak </a:t>
            </a:r>
            <a:r>
              <a:rPr lang="tr-TR" dirty="0" err="1" smtClean="0"/>
              <a:t>Kültürevi</a:t>
            </a:r>
            <a:r>
              <a:rPr lang="tr-TR" dirty="0" smtClean="0"/>
              <a:t> Serdar Şafak Sahnesi’nde film gösterimleri, yönetmen söyleşileri ile sinemaseverlere özledikleri ve sabırsızlıkla bekledikleri bağımsız filmlere ulaşma imkanı sağlıyor</a:t>
            </a:r>
            <a:r>
              <a:rPr lang="tr-TR" dirty="0" smtClean="0"/>
              <a:t>.</a:t>
            </a:r>
          </a:p>
          <a:p>
            <a:pPr>
              <a:lnSpc>
                <a:spcPct val="120000"/>
              </a:lnSpc>
            </a:pPr>
            <a:endParaRPr lang="tr-TR" dirty="0" smtClean="0"/>
          </a:p>
          <a:p>
            <a:pPr>
              <a:lnSpc>
                <a:spcPct val="120000"/>
              </a:lnSpc>
            </a:pPr>
            <a:r>
              <a:rPr lang="tr-TR" dirty="0" smtClean="0"/>
              <a:t>Yaz ayları dışında tüm yıl gösterimlerin devam ettiği Konak’ta, Başka Sinema dışında özel gösterim ve galalar da gerçekleştiriliyor. </a:t>
            </a:r>
          </a:p>
          <a:p>
            <a:pPr>
              <a:lnSpc>
                <a:spcPct val="120000"/>
              </a:lnSpc>
            </a:pPr>
            <a:endParaRPr lang="tr-T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başka sinema rota afiş.jpg"/>
          <p:cNvPicPr>
            <a:picLocks noGrp="1" noChangeAspect="1"/>
          </p:cNvPicPr>
          <p:nvPr>
            <p:ph idx="1"/>
          </p:nvPr>
        </p:nvPicPr>
        <p:blipFill>
          <a:blip r:embed="rId2" cstate="print"/>
          <a:stretch>
            <a:fillRect/>
          </a:stretch>
        </p:blipFill>
        <p:spPr>
          <a:xfrm>
            <a:off x="1867772" y="0"/>
            <a:ext cx="4847367" cy="692481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16.jpg"/>
          <p:cNvPicPr>
            <a:picLocks noChangeAspect="1"/>
          </p:cNvPicPr>
          <p:nvPr/>
        </p:nvPicPr>
        <p:blipFill>
          <a:blip r:embed="rId2" cstate="print"/>
          <a:stretch>
            <a:fillRect/>
          </a:stretch>
        </p:blipFill>
        <p:spPr>
          <a:xfrm>
            <a:off x="0" y="725"/>
            <a:ext cx="9144000" cy="6856549"/>
          </a:xfrm>
          <a:prstGeom prst="rect">
            <a:avLst/>
          </a:prstGeom>
        </p:spPr>
      </p:pic>
      <p:sp>
        <p:nvSpPr>
          <p:cNvPr id="3" name="2 İçerik Yer Tutucusu"/>
          <p:cNvSpPr>
            <a:spLocks noGrp="1"/>
          </p:cNvSpPr>
          <p:nvPr>
            <p:ph idx="1"/>
          </p:nvPr>
        </p:nvSpPr>
        <p:spPr>
          <a:xfrm>
            <a:off x="214282" y="214290"/>
            <a:ext cx="4143404" cy="2071702"/>
          </a:xfrm>
        </p:spPr>
        <p:txBody>
          <a:bodyPr>
            <a:normAutofit fontScale="62500" lnSpcReduction="20000"/>
          </a:bodyPr>
          <a:lstStyle/>
          <a:p>
            <a:r>
              <a:rPr lang="tr-TR" dirty="0" smtClean="0"/>
              <a:t>Başka Sinema </a:t>
            </a:r>
            <a:r>
              <a:rPr lang="tr-TR" dirty="0" smtClean="0"/>
              <a:t>işbirliğiyle </a:t>
            </a:r>
            <a:r>
              <a:rPr lang="tr-TR" dirty="0" smtClean="0"/>
              <a:t>12- 15 Ocak  2023 tarihleri arasında gerçekleştirilen Başka Sinema Rota: Bursa etkinliğinde Türkiye ve dünya festivallerinden 11 uzun, 5 kısa film gösterimi, söyleşi, </a:t>
            </a:r>
            <a:r>
              <a:rPr lang="tr-TR" dirty="0" smtClean="0"/>
              <a:t>atölye ve yönetmen </a:t>
            </a:r>
            <a:r>
              <a:rPr lang="tr-TR" dirty="0" smtClean="0"/>
              <a:t>söyleşileri gerçekleştirildi.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17.jpg"/>
          <p:cNvPicPr>
            <a:picLocks noChangeAspect="1"/>
          </p:cNvPicPr>
          <p:nvPr/>
        </p:nvPicPr>
        <p:blipFill>
          <a:blip r:embed="rId2" cstate="print"/>
          <a:stretch>
            <a:fillRect/>
          </a:stretch>
        </p:blipFill>
        <p:spPr>
          <a:xfrm>
            <a:off x="0" y="725"/>
            <a:ext cx="9144000" cy="6856549"/>
          </a:xfrm>
          <a:prstGeom prst="rect">
            <a:avLst/>
          </a:prstGeom>
        </p:spPr>
      </p:pic>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a:xfrm>
            <a:off x="457200" y="3571876"/>
            <a:ext cx="4114800" cy="2554287"/>
          </a:xfrm>
        </p:spPr>
        <p:txBody>
          <a:bodyPr>
            <a:normAutofit fontScale="77500" lnSpcReduction="20000"/>
          </a:bodyPr>
          <a:lstStyle/>
          <a:p>
            <a:r>
              <a:rPr lang="tr-TR" dirty="0" smtClean="0">
                <a:solidFill>
                  <a:schemeClr val="bg1"/>
                </a:solidFill>
              </a:rPr>
              <a:t> </a:t>
            </a:r>
          </a:p>
          <a:p>
            <a:r>
              <a:rPr lang="tr-TR" dirty="0" smtClean="0">
                <a:solidFill>
                  <a:schemeClr val="bg1"/>
                </a:solidFill>
              </a:rPr>
              <a:t>Etkinliğin “</a:t>
            </a:r>
            <a:r>
              <a:rPr lang="tr-TR" b="1" dirty="0" smtClean="0">
                <a:solidFill>
                  <a:schemeClr val="bg1"/>
                </a:solidFill>
              </a:rPr>
              <a:t>Kısalar</a:t>
            </a:r>
            <a:r>
              <a:rPr lang="tr-TR" dirty="0" smtClean="0">
                <a:solidFill>
                  <a:schemeClr val="bg1"/>
                </a:solidFill>
              </a:rPr>
              <a:t>” başlığı, film ekiplerinin katılımıyla, Türkiye Sineması’ndan öne çıkan kısa film örneklerini izleyicilerle  buluşturdu.</a:t>
            </a:r>
          </a:p>
          <a:p>
            <a:r>
              <a:rPr lang="tr-TR" dirty="0" smtClean="0">
                <a:solidFill>
                  <a:schemeClr val="bg1"/>
                </a:solidFill>
              </a:rPr>
              <a:t> </a:t>
            </a:r>
          </a:p>
          <a:p>
            <a:endParaRPr lang="tr-TR" dirty="0">
              <a:solidFill>
                <a:schemeClr val="bg1"/>
              </a:solidFill>
            </a:endParaRPr>
          </a:p>
        </p:txBody>
      </p:sp>
      <p:sp>
        <p:nvSpPr>
          <p:cNvPr id="30722" name="AutoShape 2" descr="blob:https://web.whatsapp.com/95639b0a-4f17-4b63-ba38-51b147d7405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18.jpg"/>
          <p:cNvPicPr>
            <a:picLocks noChangeAspect="1"/>
          </p:cNvPicPr>
          <p:nvPr/>
        </p:nvPicPr>
        <p:blipFill>
          <a:blip r:embed="rId2" cstate="print"/>
          <a:stretch>
            <a:fillRect/>
          </a:stretch>
        </p:blipFill>
        <p:spPr>
          <a:xfrm>
            <a:off x="0" y="725"/>
            <a:ext cx="9144000" cy="6856549"/>
          </a:xfrm>
          <a:prstGeom prst="rect">
            <a:avLst/>
          </a:prstGeom>
        </p:spPr>
      </p:pic>
      <p:sp>
        <p:nvSpPr>
          <p:cNvPr id="2" name="1 Başlık"/>
          <p:cNvSpPr>
            <a:spLocks noGrp="1"/>
          </p:cNvSpPr>
          <p:nvPr>
            <p:ph type="title"/>
          </p:nvPr>
        </p:nvSpPr>
        <p:spPr>
          <a:xfrm>
            <a:off x="4214810" y="428604"/>
            <a:ext cx="4543428" cy="1154098"/>
          </a:xfrm>
        </p:spPr>
        <p:txBody>
          <a:bodyPr>
            <a:noAutofit/>
          </a:bodyPr>
          <a:lstStyle/>
          <a:p>
            <a:pPr algn="l"/>
            <a:r>
              <a:rPr lang="tr-TR" sz="4000" b="1" dirty="0" smtClean="0">
                <a:solidFill>
                  <a:schemeClr val="bg1"/>
                </a:solidFill>
              </a:rPr>
              <a:t>BİR YÖNETMEN </a:t>
            </a:r>
            <a:r>
              <a:rPr lang="tr-TR" sz="4000" b="1" dirty="0" smtClean="0">
                <a:solidFill>
                  <a:schemeClr val="bg1"/>
                </a:solidFill>
              </a:rPr>
              <a:t/>
            </a:r>
            <a:br>
              <a:rPr lang="tr-TR" sz="4000" b="1" dirty="0" smtClean="0">
                <a:solidFill>
                  <a:schemeClr val="bg1"/>
                </a:solidFill>
              </a:rPr>
            </a:br>
            <a:r>
              <a:rPr lang="tr-TR" sz="4000" b="1" dirty="0" smtClean="0">
                <a:solidFill>
                  <a:schemeClr val="bg1"/>
                </a:solidFill>
              </a:rPr>
              <a:t>BİR </a:t>
            </a:r>
            <a:r>
              <a:rPr lang="tr-TR" sz="4000" b="1" dirty="0" smtClean="0">
                <a:solidFill>
                  <a:schemeClr val="bg1"/>
                </a:solidFill>
              </a:rPr>
              <a:t>SÖYLEŞİ</a:t>
            </a:r>
            <a:r>
              <a:rPr lang="tr-TR" sz="3200" dirty="0" smtClean="0">
                <a:solidFill>
                  <a:schemeClr val="bg1"/>
                </a:solidFill>
              </a:rPr>
              <a:t/>
            </a:r>
            <a:br>
              <a:rPr lang="tr-TR" sz="3200" dirty="0" smtClean="0">
                <a:solidFill>
                  <a:schemeClr val="bg1"/>
                </a:solidFill>
              </a:rPr>
            </a:br>
            <a:endParaRPr lang="tr-TR" sz="3200" dirty="0">
              <a:solidFill>
                <a:schemeClr val="bg1"/>
              </a:solidFill>
            </a:endParaRPr>
          </a:p>
        </p:txBody>
      </p:sp>
      <p:sp>
        <p:nvSpPr>
          <p:cNvPr id="3" name="2 İçerik Yer Tutucusu"/>
          <p:cNvSpPr>
            <a:spLocks noGrp="1"/>
          </p:cNvSpPr>
          <p:nvPr>
            <p:ph idx="1"/>
          </p:nvPr>
        </p:nvSpPr>
        <p:spPr>
          <a:xfrm>
            <a:off x="3857620" y="1714489"/>
            <a:ext cx="5072098" cy="2000264"/>
          </a:xfrm>
        </p:spPr>
        <p:txBody>
          <a:bodyPr>
            <a:normAutofit fontScale="62500" lnSpcReduction="20000"/>
          </a:bodyPr>
          <a:lstStyle/>
          <a:p>
            <a:pPr>
              <a:lnSpc>
                <a:spcPct val="120000"/>
              </a:lnSpc>
            </a:pPr>
            <a:r>
              <a:rPr lang="tr-TR" dirty="0" smtClean="0">
                <a:solidFill>
                  <a:schemeClr val="bg1"/>
                </a:solidFill>
              </a:rPr>
              <a:t>Her </a:t>
            </a:r>
            <a:r>
              <a:rPr lang="tr-TR" dirty="0" smtClean="0">
                <a:solidFill>
                  <a:schemeClr val="bg1"/>
                </a:solidFill>
              </a:rPr>
              <a:t>ayın 3. cumartesi günü gerçekleştirdiğimiz </a:t>
            </a:r>
            <a:r>
              <a:rPr lang="tr-TR" dirty="0" smtClean="0">
                <a:solidFill>
                  <a:schemeClr val="bg1"/>
                </a:solidFill>
              </a:rPr>
              <a:t>etkinlikte yönetmenlerle buluşuyoruz. Film gösteriminin ardından gerçekleşen söyleşide yönetmen izleyicilerden gelen soruları yanıtlıyor. </a:t>
            </a:r>
            <a:endParaRPr lang="tr-TR" dirty="0" smtClean="0">
              <a:solidFill>
                <a:schemeClr val="bg1"/>
              </a:solidFill>
            </a:endParaRPr>
          </a:p>
          <a:p>
            <a:endParaRPr lang="tr-TR"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19.jpg"/>
          <p:cNvPicPr>
            <a:picLocks noChangeAspect="1"/>
          </p:cNvPicPr>
          <p:nvPr/>
        </p:nvPicPr>
        <p:blipFill>
          <a:blip r:embed="rId2"/>
          <a:stretch>
            <a:fillRect/>
          </a:stretch>
        </p:blipFill>
        <p:spPr>
          <a:xfrm>
            <a:off x="0" y="725"/>
            <a:ext cx="9144000" cy="6856549"/>
          </a:xfrm>
          <a:prstGeom prst="rect">
            <a:avLst/>
          </a:prstGeom>
        </p:spPr>
      </p:pic>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a:xfrm>
            <a:off x="2000232" y="3071810"/>
            <a:ext cx="6929486" cy="3500462"/>
          </a:xfrm>
        </p:spPr>
        <p:txBody>
          <a:bodyPr>
            <a:normAutofit fontScale="62500" lnSpcReduction="20000"/>
          </a:bodyPr>
          <a:lstStyle/>
          <a:p>
            <a:pPr>
              <a:lnSpc>
                <a:spcPct val="120000"/>
              </a:lnSpc>
            </a:pPr>
            <a:r>
              <a:rPr lang="tr-TR" sz="5800" b="1" dirty="0">
                <a:solidFill>
                  <a:schemeClr val="bg1"/>
                </a:solidFill>
              </a:rPr>
              <a:t>FRANSIZ FİLMLERİ HAFTASI</a:t>
            </a:r>
            <a:endParaRPr lang="tr-TR" sz="5800" dirty="0">
              <a:solidFill>
                <a:schemeClr val="bg1"/>
              </a:solidFill>
            </a:endParaRPr>
          </a:p>
          <a:p>
            <a:pPr>
              <a:lnSpc>
                <a:spcPct val="120000"/>
              </a:lnSpc>
            </a:pPr>
            <a:r>
              <a:rPr lang="tr-TR" dirty="0" err="1">
                <a:solidFill>
                  <a:schemeClr val="bg1"/>
                </a:solidFill>
              </a:rPr>
              <a:t>Institut</a:t>
            </a:r>
            <a:r>
              <a:rPr lang="tr-TR" dirty="0">
                <a:solidFill>
                  <a:schemeClr val="bg1"/>
                </a:solidFill>
              </a:rPr>
              <a:t> </a:t>
            </a:r>
            <a:r>
              <a:rPr lang="tr-TR" dirty="0" err="1">
                <a:solidFill>
                  <a:schemeClr val="bg1"/>
                </a:solidFill>
              </a:rPr>
              <a:t>Français</a:t>
            </a:r>
            <a:r>
              <a:rPr lang="tr-TR" dirty="0">
                <a:solidFill>
                  <a:schemeClr val="bg1"/>
                </a:solidFill>
              </a:rPr>
              <a:t> Türkiye ve  Bursa Türk- Fransız </a:t>
            </a:r>
            <a:r>
              <a:rPr lang="tr-TR" dirty="0" err="1">
                <a:solidFill>
                  <a:schemeClr val="bg1"/>
                </a:solidFill>
              </a:rPr>
              <a:t>Alliance</a:t>
            </a:r>
            <a:r>
              <a:rPr lang="tr-TR" dirty="0">
                <a:solidFill>
                  <a:schemeClr val="bg1"/>
                </a:solidFill>
              </a:rPr>
              <a:t> </a:t>
            </a:r>
            <a:r>
              <a:rPr lang="tr-TR" dirty="0" err="1">
                <a:solidFill>
                  <a:schemeClr val="bg1"/>
                </a:solidFill>
              </a:rPr>
              <a:t>Française</a:t>
            </a:r>
            <a:r>
              <a:rPr lang="tr-TR" dirty="0">
                <a:solidFill>
                  <a:schemeClr val="bg1"/>
                </a:solidFill>
              </a:rPr>
              <a:t> Kültür Derneği ile birlikte düzenlenen “Fransız Sinema Haftası” ilki 5- 9 Kasım 2021 tarihleri arasında , ikincisi ise 8- 10 Aralık 2022 tarihleri arasında </a:t>
            </a:r>
            <a:r>
              <a:rPr lang="tr-TR" dirty="0" smtClean="0">
                <a:solidFill>
                  <a:schemeClr val="bg1"/>
                </a:solidFill>
              </a:rPr>
              <a:t>gerçekleştirildi</a:t>
            </a:r>
            <a:r>
              <a:rPr lang="tr-TR" dirty="0">
                <a:solidFill>
                  <a:schemeClr val="bg1"/>
                </a:solidFill>
              </a:rPr>
              <a:t>.</a:t>
            </a:r>
          </a:p>
          <a:p>
            <a:pPr>
              <a:lnSpc>
                <a:spcPct val="120000"/>
              </a:lnSpc>
            </a:pPr>
            <a:r>
              <a:rPr lang="tr-TR" dirty="0">
                <a:solidFill>
                  <a:schemeClr val="bg1"/>
                </a:solidFill>
              </a:rPr>
              <a:t>Türkiye’de vizyona girmemiş Fransız yapımı kısa ve uzun metrajlı </a:t>
            </a:r>
            <a:r>
              <a:rPr lang="tr-TR" dirty="0" smtClean="0">
                <a:solidFill>
                  <a:schemeClr val="bg1"/>
                </a:solidFill>
              </a:rPr>
              <a:t>filmlere yer verilen festival hem Bursalı izleyici hem de Bursa’da yaşayan Fransızlar tarafından ilgi ile takip ediliyor.</a:t>
            </a:r>
            <a:endParaRPr lang="tr-TR" dirty="0">
              <a:solidFill>
                <a:schemeClr val="bg1"/>
              </a:solidFill>
            </a:endParaRPr>
          </a:p>
          <a:p>
            <a:pPr>
              <a:lnSpc>
                <a:spcPct val="120000"/>
              </a:lnSpc>
            </a:pPr>
            <a:endParaRPr lang="tr-TR"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çerik Yer Tutucusu" descr="21.jpg"/>
          <p:cNvPicPr>
            <a:picLocks noGrp="1" noChangeAspect="1"/>
          </p:cNvPicPr>
          <p:nvPr>
            <p:ph idx="1"/>
          </p:nvPr>
        </p:nvPicPr>
        <p:blipFill>
          <a:blip r:embed="rId2"/>
          <a:stretch>
            <a:fillRect/>
          </a:stretch>
        </p:blipFill>
        <p:spPr>
          <a:xfrm>
            <a:off x="0" y="0"/>
            <a:ext cx="9144000" cy="6856549"/>
          </a:xfrm>
        </p:spPr>
      </p:pic>
      <p:sp>
        <p:nvSpPr>
          <p:cNvPr id="2" name="1 Başlık"/>
          <p:cNvSpPr>
            <a:spLocks noGrp="1"/>
          </p:cNvSpPr>
          <p:nvPr>
            <p:ph type="title"/>
          </p:nvPr>
        </p:nvSpPr>
        <p:spPr>
          <a:xfrm>
            <a:off x="571472" y="3643314"/>
            <a:ext cx="8229600" cy="1785950"/>
          </a:xfrm>
        </p:spPr>
        <p:txBody>
          <a:bodyPr>
            <a:normAutofit fontScale="90000"/>
          </a:bodyPr>
          <a:lstStyle/>
          <a:p>
            <a:r>
              <a:rPr lang="tr-TR" b="1" dirty="0" smtClean="0">
                <a:solidFill>
                  <a:schemeClr val="bg1"/>
                </a:solidFill>
              </a:rPr>
              <a:t>ÇOCUKLAR İÇİN </a:t>
            </a:r>
            <a:r>
              <a:rPr lang="tr-TR" b="1" dirty="0" smtClean="0">
                <a:solidFill>
                  <a:schemeClr val="bg1"/>
                </a:solidFill>
              </a:rPr>
              <a:t/>
            </a:r>
            <a:br>
              <a:rPr lang="tr-TR" b="1" dirty="0" smtClean="0">
                <a:solidFill>
                  <a:schemeClr val="bg1"/>
                </a:solidFill>
              </a:rPr>
            </a:br>
            <a:r>
              <a:rPr lang="tr-TR" b="1" dirty="0" smtClean="0">
                <a:solidFill>
                  <a:schemeClr val="bg1"/>
                </a:solidFill>
              </a:rPr>
              <a:t>FİLM </a:t>
            </a:r>
            <a:r>
              <a:rPr lang="tr-TR" b="1" dirty="0" smtClean="0">
                <a:solidFill>
                  <a:schemeClr val="bg1"/>
                </a:solidFill>
              </a:rPr>
              <a:t>GÖSTERİMLERİ</a:t>
            </a:r>
            <a:r>
              <a:rPr lang="tr-TR" dirty="0" smtClean="0">
                <a:solidFill>
                  <a:schemeClr val="bg1"/>
                </a:solidFill>
              </a:rPr>
              <a:t/>
            </a:r>
            <a:br>
              <a:rPr lang="tr-TR" dirty="0" smtClean="0">
                <a:solidFill>
                  <a:schemeClr val="bg1"/>
                </a:solidFill>
              </a:rPr>
            </a:br>
            <a:endParaRPr lang="tr-TR"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Resim" descr="3.jpg"/>
          <p:cNvPicPr>
            <a:picLocks noChangeAspect="1"/>
          </p:cNvPicPr>
          <p:nvPr/>
        </p:nvPicPr>
        <p:blipFill>
          <a:blip r:embed="rId2" cstate="print"/>
          <a:stretch>
            <a:fillRect/>
          </a:stretch>
        </p:blipFill>
        <p:spPr>
          <a:xfrm>
            <a:off x="0" y="0"/>
            <a:ext cx="9143999" cy="6858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20.jpg"/>
          <p:cNvPicPr>
            <a:picLocks noChangeAspect="1"/>
          </p:cNvPicPr>
          <p:nvPr/>
        </p:nvPicPr>
        <p:blipFill>
          <a:blip r:embed="rId2"/>
          <a:stretch>
            <a:fillRect/>
          </a:stretch>
        </p:blipFill>
        <p:spPr>
          <a:xfrm>
            <a:off x="0" y="725"/>
            <a:ext cx="9144000" cy="6856549"/>
          </a:xfrm>
          <a:prstGeom prst="rect">
            <a:avLst/>
          </a:prstGeom>
        </p:spPr>
      </p:pic>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a:xfrm>
            <a:off x="3571868" y="2857496"/>
            <a:ext cx="5114932" cy="3714776"/>
          </a:xfrm>
        </p:spPr>
        <p:txBody>
          <a:bodyPr>
            <a:normAutofit fontScale="70000" lnSpcReduction="20000"/>
          </a:bodyPr>
          <a:lstStyle/>
          <a:p>
            <a:r>
              <a:rPr lang="tr-TR" dirty="0" smtClean="0">
                <a:solidFill>
                  <a:schemeClr val="bg1"/>
                </a:solidFill>
              </a:rPr>
              <a:t> “Çocuklara yaz sineması” etkinliğiyle kentin merkez ve kırsal mahallelerindeki çocuklara açık havada, yıldızların altında sinema keyfi yaşatılmaktadır.</a:t>
            </a:r>
          </a:p>
          <a:p>
            <a:endParaRPr lang="tr-TR" dirty="0" smtClean="0">
              <a:solidFill>
                <a:schemeClr val="bg1"/>
              </a:solidFill>
            </a:endParaRPr>
          </a:p>
          <a:p>
            <a:r>
              <a:rPr lang="tr-TR" dirty="0" smtClean="0">
                <a:solidFill>
                  <a:schemeClr val="bg1"/>
                </a:solidFill>
              </a:rPr>
              <a:t>Açık alanda her yıl 10000’in üzerinde çocuk  sinema ile buluşurken</a:t>
            </a:r>
          </a:p>
          <a:p>
            <a:r>
              <a:rPr lang="tr-TR" dirty="0" smtClean="0">
                <a:solidFill>
                  <a:schemeClr val="bg1"/>
                </a:solidFill>
              </a:rPr>
              <a:t>Ayrıca ara </a:t>
            </a:r>
            <a:r>
              <a:rPr lang="tr-TR" dirty="0">
                <a:solidFill>
                  <a:schemeClr val="bg1"/>
                </a:solidFill>
              </a:rPr>
              <a:t>ve yarıyıl tatillerinde </a:t>
            </a:r>
            <a:r>
              <a:rPr lang="tr-TR" dirty="0" smtClean="0">
                <a:solidFill>
                  <a:schemeClr val="bg1"/>
                </a:solidFill>
              </a:rPr>
              <a:t>de Konak </a:t>
            </a:r>
            <a:r>
              <a:rPr lang="tr-TR" dirty="0" err="1">
                <a:solidFill>
                  <a:schemeClr val="bg1"/>
                </a:solidFill>
              </a:rPr>
              <a:t>Kültürevi’nde</a:t>
            </a:r>
            <a:r>
              <a:rPr lang="tr-TR" dirty="0">
                <a:solidFill>
                  <a:schemeClr val="bg1"/>
                </a:solidFill>
              </a:rPr>
              <a:t>  çocuklar için ücretsiz film gösterimleri düzenlenmektedir</a:t>
            </a:r>
            <a:r>
              <a:rPr lang="tr-TR" dirty="0" smtClean="0">
                <a:solidFill>
                  <a:schemeClr val="bg1"/>
                </a:solidFill>
              </a:rPr>
              <a:t>.</a:t>
            </a:r>
          </a:p>
          <a:p>
            <a:r>
              <a:rPr lang="tr-TR" dirty="0">
                <a:solidFill>
                  <a:schemeClr val="bg1"/>
                </a:solidFill>
              </a:rPr>
              <a:t> </a:t>
            </a:r>
          </a:p>
          <a:p>
            <a:endParaRPr lang="tr-TR"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22.jpg"/>
          <p:cNvPicPr>
            <a:picLocks noChangeAspect="1"/>
          </p:cNvPicPr>
          <p:nvPr/>
        </p:nvPicPr>
        <p:blipFill>
          <a:blip r:embed="rId2" cstate="print"/>
          <a:stretch>
            <a:fillRect/>
          </a:stretch>
        </p:blipFill>
        <p:spPr>
          <a:xfrm>
            <a:off x="0" y="9351"/>
            <a:ext cx="9144000" cy="6856549"/>
          </a:xfrm>
          <a:prstGeom prst="rect">
            <a:avLst/>
          </a:prstGeom>
        </p:spPr>
      </p:pic>
      <p:sp>
        <p:nvSpPr>
          <p:cNvPr id="2" name="1 Başlık"/>
          <p:cNvSpPr>
            <a:spLocks noGrp="1"/>
          </p:cNvSpPr>
          <p:nvPr>
            <p:ph type="title"/>
          </p:nvPr>
        </p:nvSpPr>
        <p:spPr>
          <a:xfrm>
            <a:off x="500034" y="500042"/>
            <a:ext cx="7143800" cy="1071570"/>
          </a:xfrm>
        </p:spPr>
        <p:txBody>
          <a:bodyPr>
            <a:normAutofit fontScale="90000"/>
          </a:bodyPr>
          <a:lstStyle/>
          <a:p>
            <a:pPr algn="l"/>
            <a:r>
              <a:rPr lang="tr-TR" b="1" dirty="0" smtClean="0">
                <a:solidFill>
                  <a:schemeClr val="bg1"/>
                </a:solidFill>
              </a:rPr>
              <a:t>ARABALI SİNEMA</a:t>
            </a:r>
            <a:r>
              <a:rPr lang="tr-TR" dirty="0" smtClean="0"/>
              <a:t/>
            </a:r>
            <a:br>
              <a:rPr lang="tr-TR" dirty="0" smtClean="0"/>
            </a:br>
            <a:endParaRPr lang="tr-TR" dirty="0"/>
          </a:p>
        </p:txBody>
      </p:sp>
      <p:sp>
        <p:nvSpPr>
          <p:cNvPr id="3" name="2 İçerik Yer Tutucusu"/>
          <p:cNvSpPr>
            <a:spLocks noGrp="1"/>
          </p:cNvSpPr>
          <p:nvPr>
            <p:ph idx="1"/>
          </p:nvPr>
        </p:nvSpPr>
        <p:spPr>
          <a:xfrm>
            <a:off x="4214810" y="4000504"/>
            <a:ext cx="4786346" cy="3071834"/>
          </a:xfrm>
        </p:spPr>
        <p:txBody>
          <a:bodyPr>
            <a:normAutofit fontScale="47500" lnSpcReduction="20000"/>
          </a:bodyPr>
          <a:lstStyle/>
          <a:p>
            <a:r>
              <a:rPr lang="tr-TR" dirty="0" err="1" smtClean="0">
                <a:solidFill>
                  <a:schemeClr val="bg1"/>
                </a:solidFill>
              </a:rPr>
              <a:t>Koronavirüs</a:t>
            </a:r>
            <a:r>
              <a:rPr lang="tr-TR" dirty="0" smtClean="0">
                <a:solidFill>
                  <a:schemeClr val="bg1"/>
                </a:solidFill>
              </a:rPr>
              <a:t> </a:t>
            </a:r>
            <a:r>
              <a:rPr lang="tr-TR" dirty="0" err="1" smtClean="0">
                <a:solidFill>
                  <a:schemeClr val="bg1"/>
                </a:solidFill>
              </a:rPr>
              <a:t>pandemisi</a:t>
            </a:r>
            <a:r>
              <a:rPr lang="tr-TR" dirty="0" smtClean="0">
                <a:solidFill>
                  <a:schemeClr val="bg1"/>
                </a:solidFill>
              </a:rPr>
              <a:t> nedeniyle Balat Atatürk Ormanı’nda Haziran, Temmuz, Ekim ve Kasım aylarında gerçekleştirilen Arabalı Sinema etkinliği, film tutkunlarına yıldızların altında nostalji yaşatan bir etkinlik oldu. Korku, romantik ve animasyon konseptiyle yerli ve yabancı film seçkileri, yetişkin ve çocuklar için animasyon filmler olmak üzere toplam 21 gösterim yapıldı.</a:t>
            </a:r>
          </a:p>
          <a:p>
            <a:r>
              <a:rPr lang="tr-TR" dirty="0" smtClean="0">
                <a:solidFill>
                  <a:schemeClr val="bg1"/>
                </a:solidFill>
              </a:rPr>
              <a:t>Toplu olarak bir araya gelişlerin yasaklandığı, kapalı salonlarda ve açık alanlarda etkinliklerin iptal edildiği </a:t>
            </a:r>
            <a:r>
              <a:rPr lang="tr-TR" dirty="0" err="1" smtClean="0">
                <a:solidFill>
                  <a:schemeClr val="bg1"/>
                </a:solidFill>
              </a:rPr>
              <a:t>pandemi</a:t>
            </a:r>
            <a:r>
              <a:rPr lang="tr-TR" dirty="0" smtClean="0">
                <a:solidFill>
                  <a:schemeClr val="bg1"/>
                </a:solidFill>
              </a:rPr>
              <a:t>  döneminde insanları bir araya getirmeden, sosyal mesafe kurallarına uygun olarak gerçekleştirilen arabalı sinema etkinliğinde 3.750 kişi katıldı.</a:t>
            </a:r>
          </a:p>
          <a:p>
            <a:endParaRPr lang="tr-TR"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23.jpg"/>
          <p:cNvPicPr>
            <a:picLocks noChangeAspect="1"/>
          </p:cNvPicPr>
          <p:nvPr/>
        </p:nvPicPr>
        <p:blipFill>
          <a:blip r:embed="rId2"/>
          <a:stretch>
            <a:fillRect/>
          </a:stretch>
        </p:blipFill>
        <p:spPr>
          <a:xfrm>
            <a:off x="0" y="725"/>
            <a:ext cx="9144000" cy="6856549"/>
          </a:xfrm>
          <a:prstGeom prst="rect">
            <a:avLst/>
          </a:prstGeom>
        </p:spPr>
      </p:pic>
      <p:sp>
        <p:nvSpPr>
          <p:cNvPr id="2" name="1 Başlık"/>
          <p:cNvSpPr>
            <a:spLocks noGrp="1"/>
          </p:cNvSpPr>
          <p:nvPr>
            <p:ph type="title"/>
          </p:nvPr>
        </p:nvSpPr>
        <p:spPr>
          <a:xfrm>
            <a:off x="0" y="3571876"/>
            <a:ext cx="2857488" cy="1011222"/>
          </a:xfrm>
        </p:spPr>
        <p:txBody>
          <a:bodyPr>
            <a:normAutofit fontScale="90000"/>
          </a:bodyPr>
          <a:lstStyle/>
          <a:p>
            <a:pPr algn="r"/>
            <a:r>
              <a:rPr lang="tr-TR" b="1" dirty="0" smtClean="0">
                <a:solidFill>
                  <a:schemeClr val="bg1"/>
                </a:solidFill>
              </a:rPr>
              <a:t>KÖYDE</a:t>
            </a:r>
            <a:br>
              <a:rPr lang="tr-TR" b="1" dirty="0" smtClean="0">
                <a:solidFill>
                  <a:schemeClr val="bg1"/>
                </a:solidFill>
              </a:rPr>
            </a:br>
            <a:r>
              <a:rPr lang="tr-TR" b="1" dirty="0" smtClean="0">
                <a:solidFill>
                  <a:schemeClr val="bg1"/>
                </a:solidFill>
              </a:rPr>
              <a:t>BİR KRALİÇE</a:t>
            </a:r>
            <a:r>
              <a:rPr lang="tr-TR" dirty="0" smtClean="0">
                <a:solidFill>
                  <a:schemeClr val="bg1"/>
                </a:solidFill>
              </a:rPr>
              <a:t/>
            </a:r>
            <a:br>
              <a:rPr lang="tr-TR" dirty="0" smtClean="0">
                <a:solidFill>
                  <a:schemeClr val="bg1"/>
                </a:solidFill>
              </a:rPr>
            </a:br>
            <a:endParaRPr lang="tr-TR" dirty="0">
              <a:solidFill>
                <a:schemeClr val="bg1"/>
              </a:solidFill>
            </a:endParaRPr>
          </a:p>
        </p:txBody>
      </p:sp>
      <p:sp>
        <p:nvSpPr>
          <p:cNvPr id="3" name="2 İçerik Yer Tutucusu"/>
          <p:cNvSpPr>
            <a:spLocks noGrp="1"/>
          </p:cNvSpPr>
          <p:nvPr>
            <p:ph idx="1"/>
          </p:nvPr>
        </p:nvSpPr>
        <p:spPr>
          <a:xfrm>
            <a:off x="2571736" y="3143248"/>
            <a:ext cx="6572264" cy="3714751"/>
          </a:xfrm>
        </p:spPr>
        <p:txBody>
          <a:bodyPr>
            <a:normAutofit fontScale="62500" lnSpcReduction="20000"/>
          </a:bodyPr>
          <a:lstStyle/>
          <a:p>
            <a:pPr marL="514350" indent="-514350"/>
            <a:r>
              <a:rPr lang="tr-TR" dirty="0" smtClean="0">
                <a:solidFill>
                  <a:schemeClr val="bg1"/>
                </a:solidFill>
              </a:rPr>
              <a:t>10- </a:t>
            </a:r>
            <a:r>
              <a:rPr lang="tr-TR" dirty="0">
                <a:solidFill>
                  <a:schemeClr val="bg1"/>
                </a:solidFill>
              </a:rPr>
              <a:t>24 Temmuz 2020 tarihleri arasında Nilüfer’in </a:t>
            </a:r>
            <a:r>
              <a:rPr lang="tr-TR" dirty="0" smtClean="0">
                <a:solidFill>
                  <a:schemeClr val="bg1"/>
                </a:solidFill>
              </a:rPr>
              <a:t>4 </a:t>
            </a:r>
            <a:r>
              <a:rPr lang="tr-TR" dirty="0">
                <a:solidFill>
                  <a:schemeClr val="bg1"/>
                </a:solidFill>
              </a:rPr>
              <a:t>kırsal mahallesi  Ürünlü, </a:t>
            </a:r>
            <a:r>
              <a:rPr lang="tr-TR" dirty="0" err="1">
                <a:solidFill>
                  <a:schemeClr val="bg1"/>
                </a:solidFill>
              </a:rPr>
              <a:t>Gümüştepe</a:t>
            </a:r>
            <a:r>
              <a:rPr lang="tr-TR" dirty="0">
                <a:solidFill>
                  <a:schemeClr val="bg1"/>
                </a:solidFill>
              </a:rPr>
              <a:t>, Fadıllı, Atlas ve </a:t>
            </a:r>
            <a:r>
              <a:rPr lang="tr-TR" dirty="0" err="1">
                <a:solidFill>
                  <a:schemeClr val="bg1"/>
                </a:solidFill>
              </a:rPr>
              <a:t>Görükle’de</a:t>
            </a:r>
            <a:r>
              <a:rPr lang="tr-TR" dirty="0">
                <a:solidFill>
                  <a:schemeClr val="bg1"/>
                </a:solidFill>
              </a:rPr>
              <a:t>  açık alanlarda  kadın dernekleriyle birlikte gerçekleştirilen etkinliklerde yönetmen Pelin Esmer’in Kraliçe </a:t>
            </a:r>
            <a:r>
              <a:rPr lang="tr-TR" dirty="0" err="1">
                <a:solidFill>
                  <a:schemeClr val="bg1"/>
                </a:solidFill>
              </a:rPr>
              <a:t>Lear</a:t>
            </a:r>
            <a:r>
              <a:rPr lang="tr-TR" dirty="0">
                <a:solidFill>
                  <a:schemeClr val="bg1"/>
                </a:solidFill>
              </a:rPr>
              <a:t> ve Oyun belgesel filmlerinin gösterimleri gerçekleşti. </a:t>
            </a:r>
            <a:r>
              <a:rPr lang="tr-TR" dirty="0" err="1">
                <a:solidFill>
                  <a:schemeClr val="bg1"/>
                </a:solidFill>
              </a:rPr>
              <a:t>Pandemi</a:t>
            </a:r>
            <a:r>
              <a:rPr lang="tr-TR" dirty="0">
                <a:solidFill>
                  <a:schemeClr val="bg1"/>
                </a:solidFill>
              </a:rPr>
              <a:t> dönemi koşullarına uygun olarak alınan tedbirlerle gösterimin ardından </a:t>
            </a:r>
            <a:r>
              <a:rPr lang="tr-TR" dirty="0" err="1">
                <a:solidFill>
                  <a:schemeClr val="bg1"/>
                </a:solidFill>
              </a:rPr>
              <a:t>Uzm</a:t>
            </a:r>
            <a:r>
              <a:rPr lang="tr-TR" dirty="0">
                <a:solidFill>
                  <a:schemeClr val="bg1"/>
                </a:solidFill>
              </a:rPr>
              <a:t>. Psikolojik Danışman Gönül Hazneci ile film üzerine ve kırsalda kadın olmanın sınırları </a:t>
            </a:r>
            <a:r>
              <a:rPr lang="tr-TR" dirty="0" smtClean="0">
                <a:solidFill>
                  <a:schemeClr val="bg1"/>
                </a:solidFill>
              </a:rPr>
              <a:t>ve hayalleri üzerine </a:t>
            </a:r>
            <a:r>
              <a:rPr lang="tr-TR" dirty="0">
                <a:solidFill>
                  <a:schemeClr val="bg1"/>
                </a:solidFill>
              </a:rPr>
              <a:t>söyleşiler yapıldı. </a:t>
            </a:r>
            <a:r>
              <a:rPr lang="tr-TR" dirty="0" smtClean="0">
                <a:solidFill>
                  <a:schemeClr val="bg1"/>
                </a:solidFill>
              </a:rPr>
              <a:t>Etkinliğin </a:t>
            </a:r>
            <a:r>
              <a:rPr lang="tr-TR" dirty="0">
                <a:solidFill>
                  <a:schemeClr val="bg1"/>
                </a:solidFill>
              </a:rPr>
              <a:t>son gününde  gösterimin ardından Yönetmen Pelin Esmer ile canlı bağlantı gerçekleştirilerek söyleşi yapıldı.</a:t>
            </a:r>
          </a:p>
          <a:p>
            <a:r>
              <a:rPr lang="tr-TR" dirty="0">
                <a:solidFill>
                  <a:schemeClr val="bg1"/>
                </a:solidFill>
              </a:rPr>
              <a:t> </a:t>
            </a:r>
          </a:p>
          <a:p>
            <a:r>
              <a:rPr lang="tr-TR" dirty="0" smtClean="0">
                <a:solidFill>
                  <a:schemeClr val="bg1"/>
                </a:solidFill>
              </a:rPr>
              <a:t> </a:t>
            </a:r>
          </a:p>
          <a:p>
            <a:endParaRPr lang="tr-TR"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KOLAJ.jpg"/>
          <p:cNvPicPr>
            <a:picLocks noChangeAspect="1"/>
          </p:cNvPicPr>
          <p:nvPr/>
        </p:nvPicPr>
        <p:blipFill>
          <a:blip r:embed="rId2"/>
          <a:stretch>
            <a:fillRect/>
          </a:stretch>
        </p:blipFill>
        <p:spPr>
          <a:xfrm>
            <a:off x="0" y="-24"/>
            <a:ext cx="9144000" cy="6098977"/>
          </a:xfrm>
          <a:prstGeom prst="rect">
            <a:avLst/>
          </a:prstGeom>
        </p:spPr>
      </p:pic>
      <p:sp>
        <p:nvSpPr>
          <p:cNvPr id="3" name="2 İçerik Yer Tutucusu"/>
          <p:cNvSpPr>
            <a:spLocks noGrp="1"/>
          </p:cNvSpPr>
          <p:nvPr>
            <p:ph idx="1"/>
          </p:nvPr>
        </p:nvSpPr>
        <p:spPr>
          <a:xfrm>
            <a:off x="214282" y="4572008"/>
            <a:ext cx="5143536" cy="1857388"/>
          </a:xfrm>
        </p:spPr>
        <p:txBody>
          <a:bodyPr>
            <a:normAutofit fontScale="47500" lnSpcReduction="20000"/>
          </a:bodyPr>
          <a:lstStyle/>
          <a:p>
            <a:r>
              <a:rPr lang="tr-TR" dirty="0"/>
              <a:t>1987 yılında kurulan Nilüfer Belediyesi aslında çok genç bir ilçe olmasının yanında planlı yapılaşması sosyal hayatındaki canlılığı ve kültür sanat ortamının zenginliğiyle kısa bir sürede Bursa’nın en çok tercih edilen ilçesi durumuna geldi. 2000’li yılların başında sakinlerinin başka bir ilçeye eğlenmeye gidip akşamında </a:t>
            </a:r>
            <a:r>
              <a:rPr lang="tr-TR" dirty="0" smtClean="0"/>
              <a:t>evlerine döndükleri ‘</a:t>
            </a:r>
            <a:r>
              <a:rPr lang="tr-TR" dirty="0"/>
              <a:t>’</a:t>
            </a:r>
            <a:r>
              <a:rPr lang="tr-TR" dirty="0" err="1"/>
              <a:t>otelkent</a:t>
            </a:r>
            <a:r>
              <a:rPr lang="tr-TR" dirty="0"/>
              <a:t>’’inden bugüne Bursa’nın kültür sanat ajandasını belirleyen bir konuma </a:t>
            </a:r>
            <a:r>
              <a:rPr lang="tr-TR" dirty="0" err="1"/>
              <a:t>evrildi</a:t>
            </a:r>
            <a:r>
              <a:rPr lang="tr-TR" dirty="0"/>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5" name="4 Resim" descr="13.jpg"/>
          <p:cNvPicPr>
            <a:picLocks noChangeAspect="1"/>
          </p:cNvPicPr>
          <p:nvPr/>
        </p:nvPicPr>
        <p:blipFill>
          <a:blip r:embed="rId2" cstate="print"/>
          <a:stretch>
            <a:fillRect/>
          </a:stretch>
        </p:blipFill>
        <p:spPr>
          <a:xfrm>
            <a:off x="0" y="725"/>
            <a:ext cx="9144000" cy="685654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CALİ.jpg"/>
          <p:cNvPicPr>
            <a:picLocks noGrp="1" noChangeAspect="1"/>
          </p:cNvPicPr>
          <p:nvPr>
            <p:ph idx="1"/>
          </p:nvPr>
        </p:nvPicPr>
        <p:blipFill>
          <a:blip r:embed="rId2" cstate="print"/>
          <a:stretch>
            <a:fillRect/>
          </a:stretch>
        </p:blipFill>
        <p:spPr>
          <a:xfrm>
            <a:off x="0" y="12008"/>
            <a:ext cx="9144000" cy="6925747"/>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12.jpg"/>
          <p:cNvPicPr>
            <a:picLocks noChangeAspect="1"/>
          </p:cNvPicPr>
          <p:nvPr/>
        </p:nvPicPr>
        <p:blipFill>
          <a:blip r:embed="rId2"/>
          <a:stretch>
            <a:fillRect/>
          </a:stretch>
        </p:blipFill>
        <p:spPr>
          <a:xfrm>
            <a:off x="0" y="0"/>
            <a:ext cx="9143999" cy="6858000"/>
          </a:xfrm>
          <a:prstGeom prst="rect">
            <a:avLst/>
          </a:prstGeom>
        </p:spPr>
      </p:pic>
      <p:sp>
        <p:nvSpPr>
          <p:cNvPr id="3" name="2 İçerik Yer Tutucusu"/>
          <p:cNvSpPr>
            <a:spLocks noGrp="1"/>
          </p:cNvSpPr>
          <p:nvPr>
            <p:ph idx="1"/>
          </p:nvPr>
        </p:nvSpPr>
        <p:spPr>
          <a:xfrm>
            <a:off x="3929058" y="3286124"/>
            <a:ext cx="5000660" cy="3286148"/>
          </a:xfrm>
        </p:spPr>
        <p:txBody>
          <a:bodyPr>
            <a:normAutofit fontScale="85000" lnSpcReduction="20000"/>
          </a:bodyPr>
          <a:lstStyle/>
          <a:p>
            <a:r>
              <a:rPr lang="tr-TR" dirty="0" smtClean="0">
                <a:solidFill>
                  <a:schemeClr val="bg1"/>
                </a:solidFill>
              </a:rPr>
              <a:t>Çalı Köy Filmleri </a:t>
            </a:r>
            <a:r>
              <a:rPr lang="tr-TR" dirty="0" smtClean="0">
                <a:solidFill>
                  <a:schemeClr val="bg1"/>
                </a:solidFill>
              </a:rPr>
              <a:t>Festivali, dünyada </a:t>
            </a:r>
            <a:r>
              <a:rPr lang="tr-TR" dirty="0">
                <a:solidFill>
                  <a:schemeClr val="bg1"/>
                </a:solidFill>
              </a:rPr>
              <a:t>çok az örneği olan ve Türkiye’de tek kamplı açık hava film </a:t>
            </a:r>
            <a:r>
              <a:rPr lang="tr-TR" dirty="0" smtClean="0">
                <a:solidFill>
                  <a:schemeClr val="bg1"/>
                </a:solidFill>
              </a:rPr>
              <a:t>festivalidir. Bu yönüyle Festival, Türkiye’nin </a:t>
            </a:r>
            <a:r>
              <a:rPr lang="tr-TR" dirty="0">
                <a:solidFill>
                  <a:schemeClr val="bg1"/>
                </a:solidFill>
              </a:rPr>
              <a:t>birçok noktasından gelen </a:t>
            </a:r>
            <a:r>
              <a:rPr lang="tr-TR" dirty="0" smtClean="0">
                <a:solidFill>
                  <a:schemeClr val="bg1"/>
                </a:solidFill>
              </a:rPr>
              <a:t>katılımcılara hem </a:t>
            </a:r>
            <a:r>
              <a:rPr lang="tr-TR" dirty="0">
                <a:solidFill>
                  <a:schemeClr val="bg1"/>
                </a:solidFill>
              </a:rPr>
              <a:t>festival ekibi ile hem de sinema sanatçıları ile iç içe </a:t>
            </a:r>
            <a:r>
              <a:rPr lang="tr-TR" dirty="0" smtClean="0">
                <a:solidFill>
                  <a:schemeClr val="bg1"/>
                </a:solidFill>
              </a:rPr>
              <a:t>bir süreç yaşamalarına olanak tanır.</a:t>
            </a:r>
            <a:endParaRPr lang="tr-TR" dirty="0">
              <a:solidFill>
                <a:schemeClr val="bg1"/>
              </a:solidFill>
            </a:endParaRPr>
          </a:p>
          <a:p>
            <a:endParaRPr lang="tr-TR"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7" name="6 İçerik Yer Tutucusu" descr="8.jpg"/>
          <p:cNvPicPr>
            <a:picLocks noGrp="1" noChangeAspect="1"/>
          </p:cNvPicPr>
          <p:nvPr>
            <p:ph idx="1"/>
          </p:nvPr>
        </p:nvPicPr>
        <p:blipFill>
          <a:blip r:embed="rId2" cstate="print"/>
          <a:stretch>
            <a:fillRect/>
          </a:stretch>
        </p:blipFill>
        <p:spPr>
          <a:xfrm>
            <a:off x="0" y="-67748"/>
            <a:ext cx="9144000" cy="6925748"/>
          </a:xfrm>
        </p:spPr>
      </p:pic>
      <p:sp>
        <p:nvSpPr>
          <p:cNvPr id="10241" name="Rectangle 1"/>
          <p:cNvSpPr>
            <a:spLocks noChangeArrowheads="1"/>
          </p:cNvSpPr>
          <p:nvPr/>
        </p:nvSpPr>
        <p:spPr bwMode="auto">
          <a:xfrm>
            <a:off x="4929190" y="1714488"/>
            <a:ext cx="392909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a:ln>
                  <a:noFill/>
                </a:ln>
                <a:solidFill>
                  <a:schemeClr val="bg1"/>
                </a:solidFill>
                <a:effectLst/>
                <a:latin typeface="Calibri" pitchFamily="34" charset="0"/>
                <a:ea typeface="Calibri" pitchFamily="34" charset="0"/>
                <a:cs typeface="Calibri" pitchFamily="34" charset="0"/>
              </a:rPr>
              <a:t>Neden Çalı ve </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a:ln>
                  <a:noFill/>
                </a:ln>
                <a:solidFill>
                  <a:schemeClr val="bg1"/>
                </a:solidFill>
                <a:effectLst/>
                <a:latin typeface="Calibri" pitchFamily="34" charset="0"/>
                <a:ea typeface="Calibri" pitchFamily="34" charset="0"/>
                <a:cs typeface="Calibri" pitchFamily="34" charset="0"/>
              </a:rPr>
              <a:t>Neden Köy Filmleri Teması? </a:t>
            </a:r>
            <a:endParaRPr kumimoji="0" lang="tr-TR" sz="24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400" b="0" i="0" u="none" strike="noStrike" cap="none" normalizeH="0" baseline="0" dirty="0" smtClean="0">
                <a:ln>
                  <a:noFill/>
                </a:ln>
                <a:solidFill>
                  <a:schemeClr val="bg1"/>
                </a:solidFill>
                <a:effectLst/>
                <a:latin typeface="+mj-lt"/>
                <a:ea typeface="Calibri" pitchFamily="34" charset="0"/>
                <a:cs typeface="Calibri" pitchFamily="34" charset="0"/>
              </a:rPr>
              <a:t>1934 yılında Türkiye sinema tarihinin </a:t>
            </a:r>
            <a:r>
              <a:rPr lang="tr-TR" sz="1400" dirty="0" smtClean="0">
                <a:solidFill>
                  <a:schemeClr val="bg1"/>
                </a:solidFill>
                <a:latin typeface="+mj-lt"/>
                <a:ea typeface="Calibri" pitchFamily="34" charset="0"/>
                <a:cs typeface="Calibri" pitchFamily="34" charset="0"/>
              </a:rPr>
              <a:t>ilk köy filmi </a:t>
            </a:r>
            <a:r>
              <a:rPr kumimoji="0" lang="tr-TR" sz="1400" b="0" i="0" u="none" strike="noStrike" cap="none" normalizeH="0" baseline="0" dirty="0" smtClean="0">
                <a:ln>
                  <a:noFill/>
                </a:ln>
                <a:solidFill>
                  <a:schemeClr val="bg1"/>
                </a:solidFill>
                <a:effectLst/>
                <a:latin typeface="+mj-lt"/>
                <a:ea typeface="Calibri" pitchFamily="34" charset="0"/>
                <a:cs typeface="Calibri" pitchFamily="34" charset="0"/>
              </a:rPr>
              <a:t>Çalı Köyüne kurulan</a:t>
            </a:r>
            <a:r>
              <a:rPr kumimoji="0" lang="tr-TR" sz="1400" b="0" i="0" u="none" strike="noStrike" cap="none" normalizeH="0" dirty="0" smtClean="0">
                <a:ln>
                  <a:noFill/>
                </a:ln>
                <a:solidFill>
                  <a:schemeClr val="bg1"/>
                </a:solidFill>
                <a:effectLst/>
                <a:latin typeface="+mj-lt"/>
                <a:ea typeface="Calibri" pitchFamily="34" charset="0"/>
                <a:cs typeface="Calibri" pitchFamily="34" charset="0"/>
              </a:rPr>
              <a:t> bir </a:t>
            </a:r>
            <a:r>
              <a:rPr kumimoji="0" lang="tr-TR" sz="1400" b="0" i="0" u="none" strike="noStrike" cap="none" normalizeH="0" baseline="0" dirty="0" smtClean="0">
                <a:ln>
                  <a:noFill/>
                </a:ln>
                <a:solidFill>
                  <a:schemeClr val="bg1"/>
                </a:solidFill>
                <a:effectLst/>
                <a:latin typeface="+mj-lt"/>
                <a:ea typeface="Calibri" pitchFamily="34" charset="0"/>
                <a:cs typeface="Calibri" pitchFamily="34" charset="0"/>
              </a:rPr>
              <a:t>film platosunda çekilir. Köylüler sinemacılarla tanışırlar, figüran olarak filmde oynarlar, evlerinin kapılarını açar ve sinema emekçilerini misafir ederler. O dönemden sonra doğan çocukların isimleri filmde oynayan oyuncuların isimleri olur. Bazıları hayatında hiç göremedikleri annelerini, babalarını bu filmde koşan çocuklar arasında görür. Çalı’da nesilden </a:t>
            </a:r>
            <a:r>
              <a:rPr kumimoji="0" lang="tr-TR" sz="1400" b="0" i="0" u="none" strike="noStrike" cap="none" normalizeH="0" baseline="0" dirty="0" err="1" smtClean="0">
                <a:ln>
                  <a:noFill/>
                </a:ln>
                <a:solidFill>
                  <a:schemeClr val="bg1"/>
                </a:solidFill>
                <a:effectLst/>
                <a:latin typeface="+mj-lt"/>
                <a:ea typeface="Calibri" pitchFamily="34" charset="0"/>
                <a:cs typeface="Calibri" pitchFamily="34" charset="0"/>
              </a:rPr>
              <a:t>nesile</a:t>
            </a:r>
            <a:r>
              <a:rPr kumimoji="0" lang="tr-TR" sz="1400" b="0" i="0" u="none" strike="noStrike" cap="none" normalizeH="0" baseline="0" dirty="0" smtClean="0">
                <a:ln>
                  <a:noFill/>
                </a:ln>
                <a:solidFill>
                  <a:schemeClr val="bg1"/>
                </a:solidFill>
                <a:effectLst/>
                <a:latin typeface="+mj-lt"/>
                <a:ea typeface="Calibri" pitchFamily="34" charset="0"/>
                <a:cs typeface="Calibri" pitchFamily="34" charset="0"/>
              </a:rPr>
              <a:t> bir masal gibi anlatılan bu filmin adı hep akıllarda kalır; ‘</a:t>
            </a:r>
            <a:r>
              <a:rPr kumimoji="0" lang="tr-TR" sz="1400" b="1" i="0" u="none" strike="noStrike" cap="none" normalizeH="0" baseline="0" dirty="0" smtClean="0">
                <a:ln>
                  <a:noFill/>
                </a:ln>
                <a:solidFill>
                  <a:schemeClr val="bg1"/>
                </a:solidFill>
                <a:effectLst/>
                <a:latin typeface="+mj-lt"/>
                <a:ea typeface="Calibri" pitchFamily="34" charset="0"/>
                <a:cs typeface="Calibri" pitchFamily="34" charset="0"/>
              </a:rPr>
              <a:t>Aysel, Bataklı Damın Kızı.’</a:t>
            </a:r>
            <a:endParaRPr kumimoji="0" lang="tr-TR" sz="1400" b="1" i="0" u="none" strike="noStrike" cap="none" normalizeH="0" baseline="0" dirty="0" smtClean="0">
              <a:ln>
                <a:noFill/>
              </a:ln>
              <a:solidFill>
                <a:schemeClr val="bg1"/>
              </a:solidFill>
              <a:effectLst/>
              <a:latin typeface="+mj-lt"/>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400" b="0" i="0" u="none" strike="noStrike" cap="none" normalizeH="0" baseline="0" dirty="0" smtClean="0">
              <a:ln>
                <a:noFill/>
              </a:ln>
              <a:solidFill>
                <a:schemeClr val="bg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5.jpg"/>
          <p:cNvPicPr>
            <a:picLocks noChangeAspect="1"/>
          </p:cNvPicPr>
          <p:nvPr/>
        </p:nvPicPr>
        <p:blipFill>
          <a:blip r:embed="rId2" cstate="print"/>
          <a:stretch>
            <a:fillRect/>
          </a:stretch>
        </p:blipFill>
        <p:spPr>
          <a:xfrm>
            <a:off x="0" y="0"/>
            <a:ext cx="9143999" cy="6858000"/>
          </a:xfrm>
          <a:prstGeom prst="rect">
            <a:avLst/>
          </a:prstGeom>
        </p:spPr>
      </p:pic>
      <p:sp>
        <p:nvSpPr>
          <p:cNvPr id="3" name="2 İçerik Yer Tutucusu"/>
          <p:cNvSpPr>
            <a:spLocks noGrp="1"/>
          </p:cNvSpPr>
          <p:nvPr>
            <p:ph idx="1"/>
          </p:nvPr>
        </p:nvSpPr>
        <p:spPr>
          <a:xfrm>
            <a:off x="285720" y="5429264"/>
            <a:ext cx="8358246" cy="1214446"/>
          </a:xfrm>
        </p:spPr>
        <p:txBody>
          <a:bodyPr>
            <a:normAutofit fontScale="70000" lnSpcReduction="20000"/>
          </a:bodyPr>
          <a:lstStyle/>
          <a:p>
            <a:r>
              <a:rPr lang="tr-TR" dirty="0">
                <a:solidFill>
                  <a:schemeClr val="bg1"/>
                </a:solidFill>
              </a:rPr>
              <a:t>2015 yılından bugüne bir film festivaline dönüşen hikaye hem geçmişin kıymetlerine sahip çıkıyor hem de bugüne yeni bir soluk getirmeyi amaçlıyor.  </a:t>
            </a:r>
            <a:r>
              <a:rPr lang="tr-TR" dirty="0" smtClean="0">
                <a:solidFill>
                  <a:schemeClr val="bg1"/>
                </a:solidFill>
              </a:rPr>
              <a:t>Festivalde mekân </a:t>
            </a:r>
            <a:r>
              <a:rPr lang="tr-TR" dirty="0">
                <a:solidFill>
                  <a:schemeClr val="bg1"/>
                </a:solidFill>
              </a:rPr>
              <a:t>olarak kırsalı kullanmış filmlere ve çevre sorunlarına dikkat çeken belgesellere yer veriliyor.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6.jpg"/>
          <p:cNvPicPr>
            <a:picLocks noChangeAspect="1"/>
          </p:cNvPicPr>
          <p:nvPr/>
        </p:nvPicPr>
        <p:blipFill>
          <a:blip r:embed="rId2" cstate="print"/>
          <a:stretch>
            <a:fillRect/>
          </a:stretch>
        </p:blipFill>
        <p:spPr>
          <a:xfrm>
            <a:off x="1" y="0"/>
            <a:ext cx="9144000" cy="6858000"/>
          </a:xfrm>
          <a:prstGeom prst="rect">
            <a:avLst/>
          </a:prstGeom>
        </p:spPr>
      </p:pic>
      <p:sp>
        <p:nvSpPr>
          <p:cNvPr id="4" name="3 İçerik Yer Tutucusu"/>
          <p:cNvSpPr>
            <a:spLocks noGrp="1"/>
          </p:cNvSpPr>
          <p:nvPr>
            <p:ph idx="1"/>
          </p:nvPr>
        </p:nvSpPr>
        <p:spPr>
          <a:xfrm>
            <a:off x="0" y="4643447"/>
            <a:ext cx="4357686" cy="2214553"/>
          </a:xfrm>
        </p:spPr>
        <p:txBody>
          <a:bodyPr>
            <a:normAutofit fontScale="70000" lnSpcReduction="20000"/>
          </a:bodyPr>
          <a:lstStyle/>
          <a:p>
            <a:r>
              <a:rPr lang="tr-TR" dirty="0" smtClean="0">
                <a:solidFill>
                  <a:schemeClr val="bg1"/>
                </a:solidFill>
              </a:rPr>
              <a:t>Üç gün boyunca uzun metrajlı film gösterimlerinin yanında, gösterim sonlarında söyleşiler, çocuklar için atölyeler, sabah çadırlı kampçılar için </a:t>
            </a:r>
            <a:r>
              <a:rPr lang="tr-TR" dirty="0" smtClean="0">
                <a:solidFill>
                  <a:schemeClr val="bg1"/>
                </a:solidFill>
              </a:rPr>
              <a:t>yoga, doğa </a:t>
            </a:r>
            <a:r>
              <a:rPr lang="tr-TR" dirty="0" smtClean="0">
                <a:solidFill>
                  <a:schemeClr val="bg1"/>
                </a:solidFill>
              </a:rPr>
              <a:t>yürüyüşü ve konserler yer almakta.  </a:t>
            </a:r>
            <a:endParaRPr lang="tr-TR"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304</TotalTime>
  <Words>582</Words>
  <Application>Microsoft Office PowerPoint</Application>
  <PresentationFormat>Ekran Gösterisi (4:3)</PresentationFormat>
  <Paragraphs>34</Paragraphs>
  <Slides>22</Slides>
  <Notes>0</Notes>
  <HiddenSlides>0</HiddenSlides>
  <MMClips>0</MMClips>
  <ScaleCrop>false</ScaleCrop>
  <HeadingPairs>
    <vt:vector size="4" baseType="variant">
      <vt:variant>
        <vt:lpstr>Tema</vt:lpstr>
      </vt:variant>
      <vt:variant>
        <vt:i4>1</vt:i4>
      </vt:variant>
      <vt:variant>
        <vt:lpstr>Slayt Başlıkları</vt:lpstr>
      </vt:variant>
      <vt:variant>
        <vt:i4>22</vt:i4>
      </vt:variant>
    </vt:vector>
  </HeadingPairs>
  <TitlesOfParts>
    <vt:vector size="23" baseType="lpstr">
      <vt:lpstr>Ofis Teması</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  </vt:lpstr>
      <vt:lpstr>Slayt 14</vt:lpstr>
      <vt:lpstr>Slayt 15</vt:lpstr>
      <vt:lpstr>Slayt 16</vt:lpstr>
      <vt:lpstr>BİR YÖNETMEN  BİR SÖYLEŞİ </vt:lpstr>
      <vt:lpstr>Slayt 18</vt:lpstr>
      <vt:lpstr>ÇOCUKLAR İÇİN  FİLM GÖSTERİMLERİ </vt:lpstr>
      <vt:lpstr>Slayt 20</vt:lpstr>
      <vt:lpstr>ARABALI SİNEMA </vt:lpstr>
      <vt:lpstr>KÖYDE BİR KRALİÇE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NEJLAASLAN</dc:creator>
  <cp:lastModifiedBy>NEJLAASLAN</cp:lastModifiedBy>
  <cp:revision>33</cp:revision>
  <dcterms:created xsi:type="dcterms:W3CDTF">2023-10-04T12:04:01Z</dcterms:created>
  <dcterms:modified xsi:type="dcterms:W3CDTF">2023-10-04T19:45:51Z</dcterms:modified>
</cp:coreProperties>
</file>