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92" r:id="rId2"/>
    <p:sldId id="294" r:id="rId3"/>
    <p:sldId id="295" r:id="rId4"/>
    <p:sldId id="297" r:id="rId5"/>
    <p:sldId id="302" r:id="rId6"/>
    <p:sldId id="290" r:id="rId7"/>
    <p:sldId id="304" r:id="rId8"/>
    <p:sldId id="305" r:id="rId9"/>
    <p:sldId id="276" r:id="rId10"/>
    <p:sldId id="266" r:id="rId11"/>
    <p:sldId id="267" r:id="rId12"/>
    <p:sldId id="268" r:id="rId13"/>
    <p:sldId id="269" r:id="rId14"/>
    <p:sldId id="270" r:id="rId15"/>
    <p:sldId id="275" r:id="rId16"/>
    <p:sldId id="263" r:id="rId17"/>
    <p:sldId id="257" r:id="rId18"/>
    <p:sldId id="259" r:id="rId19"/>
    <p:sldId id="280" r:id="rId20"/>
    <p:sldId id="281" r:id="rId21"/>
    <p:sldId id="284" r:id="rId22"/>
    <p:sldId id="260" r:id="rId23"/>
    <p:sldId id="261" r:id="rId24"/>
    <p:sldId id="262" r:id="rId25"/>
    <p:sldId id="285" r:id="rId26"/>
    <p:sldId id="286" r:id="rId27"/>
    <p:sldId id="287" r:id="rId28"/>
    <p:sldId id="288" r:id="rId29"/>
    <p:sldId id="306" r:id="rId30"/>
    <p:sldId id="289" r:id="rId31"/>
    <p:sldId id="291" r:id="rId3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446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Kitap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PROJELER\BAKANLIK-BELED&#304;YE\KocaeliBelediyesiBiyo&#231;e&#351;itlilik\RAPOR\ZooData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LER\BAKANLIK-BELED&#304;YE\KocaeliBelediyesiBiyo&#231;e&#351;itlilik\RAPOR\Zoo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E:\PROJELER\BAKANLIK-BELED&#304;YE\KocaeliBelediyesiBiyo&#231;e&#351;itlilik\RAPOR\ZooDat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LER\&#304;ZM&#304;T%20K&#214;RFEZ&#304;%20B&#304;YO&#199;E&#350;&#304;TL&#304;L&#304;K\T&#252;m%20Veri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LER\&#304;ZM&#304;T%20K&#214;RFEZ&#304;%20B&#304;YO&#199;E&#350;&#304;TL&#304;L&#304;K\T&#252;m%20Veri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D:\PROJELER\&#304;ZM&#304;T%20K&#214;RFEZ&#304;%20B&#304;YO&#199;E&#350;&#304;TL&#304;L&#304;K\T&#252;m%20Veri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  <a:p>
            <a:pPr>
              <a:defRPr/>
            </a:pPr>
            <a:endParaRPr lang="tr-TR"/>
          </a:p>
        </c:rich>
      </c:tx>
      <c:layout>
        <c:manualLayout>
          <c:xMode val="edge"/>
          <c:yMode val="edge"/>
          <c:x val="6.4595834625857079E-2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>
        <c:manualLayout>
          <c:layoutTarget val="inner"/>
          <c:xMode val="edge"/>
          <c:yMode val="edge"/>
          <c:x val="0.24653627479478543"/>
          <c:y val="0.12609911144915556"/>
          <c:w val="0.4827459930552912"/>
          <c:h val="0.84043068104469287"/>
        </c:manualLayout>
      </c:layout>
      <c:pieChart>
        <c:varyColors val="1"/>
        <c:ser>
          <c:idx val="0"/>
          <c:order val="0"/>
          <c:explosion val="6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0FA7-4C4E-A24A-CC78BE874A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0FA7-4C4E-A24A-CC78BE874A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0FA7-4C4E-A24A-CC78BE874A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0FA7-4C4E-A24A-CC78BE874A0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0FA7-4C4E-A24A-CC78BE874A00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0FA7-4C4E-A24A-CC78BE874A0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0FA7-4C4E-A24A-CC78BE874A00}"/>
                </c:ext>
              </c:extLst>
            </c:dLbl>
            <c:dLbl>
              <c:idx val="2"/>
              <c:layout>
                <c:manualLayout>
                  <c:x val="-7.4087809479126507E-2"/>
                  <c:y val="0.1168177611208415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A7-4C4E-A24A-CC78BE874A00}"/>
                </c:ext>
              </c:extLst>
            </c:dLbl>
            <c:dLbl>
              <c:idx val="3"/>
              <c:layout>
                <c:manualLayout>
                  <c:x val="8.4250882372989833E-3"/>
                  <c:y val="4.028198659339348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619712768800057"/>
                      <c:h val="0.218610341242347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FA7-4C4E-A24A-CC78BE874A00}"/>
                </c:ext>
              </c:extLst>
            </c:dLbl>
            <c:dLbl>
              <c:idx val="4"/>
              <c:layout>
                <c:manualLayout>
                  <c:x val="9.2552392761746996E-2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FA7-4C4E-A24A-CC78BE874A00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Sayfa1!$D$3:$D$7</c:f>
              <c:strCache>
                <c:ptCount val="5"/>
                <c:pt idx="0">
                  <c:v>Bacillariophyceae</c:v>
                </c:pt>
                <c:pt idx="1">
                  <c:v>Dinophyceae </c:v>
                </c:pt>
                <c:pt idx="2">
                  <c:v>Haptophyceae </c:v>
                </c:pt>
                <c:pt idx="3">
                  <c:v>Dictyocophyceae </c:v>
                </c:pt>
                <c:pt idx="4">
                  <c:v>Chrysophyceae </c:v>
                </c:pt>
              </c:strCache>
            </c:strRef>
          </c:cat>
          <c:val>
            <c:numRef>
              <c:f>Sayfa1!$E$3:$E$7</c:f>
              <c:numCache>
                <c:formatCode>General</c:formatCode>
                <c:ptCount val="5"/>
                <c:pt idx="0">
                  <c:v>22</c:v>
                </c:pt>
                <c:pt idx="1">
                  <c:v>40</c:v>
                </c:pt>
                <c:pt idx="2">
                  <c:v>3</c:v>
                </c:pt>
                <c:pt idx="3">
                  <c:v>2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FA7-4C4E-A24A-CC78BE874A00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 sz="1200"/>
      </a:pPr>
      <a:endParaRPr lang="tr-T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/>
              <a:t>TürSayısı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Türler!$B$2</c:f>
              <c:strCache>
                <c:ptCount val="1"/>
                <c:pt idx="0">
                  <c:v>İZÇ1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Türler!$C$1:$I$1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Türler!$C$2:$I$2</c:f>
              <c:numCache>
                <c:formatCode>General</c:formatCode>
                <c:ptCount val="7"/>
                <c:pt idx="0">
                  <c:v>18</c:v>
                </c:pt>
                <c:pt idx="1">
                  <c:v>12</c:v>
                </c:pt>
                <c:pt idx="2">
                  <c:v>12</c:v>
                </c:pt>
                <c:pt idx="3">
                  <c:v>6</c:v>
                </c:pt>
                <c:pt idx="4">
                  <c:v>10</c:v>
                </c:pt>
                <c:pt idx="5">
                  <c:v>12</c:v>
                </c:pt>
                <c:pt idx="6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33-49BE-953B-7B8BF4A5385D}"/>
            </c:ext>
          </c:extLst>
        </c:ser>
        <c:ser>
          <c:idx val="1"/>
          <c:order val="1"/>
          <c:tx>
            <c:strRef>
              <c:f>Türler!$B$3</c:f>
              <c:strCache>
                <c:ptCount val="1"/>
                <c:pt idx="0">
                  <c:v>İZÇ2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Türler!$C$1:$I$1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Türler!$C$3:$I$3</c:f>
              <c:numCache>
                <c:formatCode>General</c:formatCode>
                <c:ptCount val="7"/>
                <c:pt idx="0">
                  <c:v>11</c:v>
                </c:pt>
                <c:pt idx="1">
                  <c:v>12</c:v>
                </c:pt>
                <c:pt idx="2">
                  <c:v>14</c:v>
                </c:pt>
                <c:pt idx="3">
                  <c:v>8</c:v>
                </c:pt>
                <c:pt idx="4">
                  <c:v>12</c:v>
                </c:pt>
                <c:pt idx="5">
                  <c:v>10</c:v>
                </c:pt>
                <c:pt idx="6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33-49BE-953B-7B8BF4A5385D}"/>
            </c:ext>
          </c:extLst>
        </c:ser>
        <c:ser>
          <c:idx val="2"/>
          <c:order val="2"/>
          <c:tx>
            <c:strRef>
              <c:f>Türler!$B$4</c:f>
              <c:strCache>
                <c:ptCount val="1"/>
                <c:pt idx="0">
                  <c:v>İZÇ3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Türler!$C$1:$I$1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Türler!$C$4:$I$4</c:f>
              <c:numCache>
                <c:formatCode>General</c:formatCode>
                <c:ptCount val="7"/>
                <c:pt idx="0">
                  <c:v>12</c:v>
                </c:pt>
                <c:pt idx="1">
                  <c:v>12</c:v>
                </c:pt>
                <c:pt idx="2">
                  <c:v>9</c:v>
                </c:pt>
                <c:pt idx="3">
                  <c:v>8</c:v>
                </c:pt>
                <c:pt idx="4">
                  <c:v>10</c:v>
                </c:pt>
                <c:pt idx="5">
                  <c:v>15</c:v>
                </c:pt>
                <c:pt idx="6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33-49BE-953B-7B8BF4A5385D}"/>
            </c:ext>
          </c:extLst>
        </c:ser>
        <c:ser>
          <c:idx val="3"/>
          <c:order val="3"/>
          <c:tx>
            <c:strRef>
              <c:f>Türler!$B$5</c:f>
              <c:strCache>
                <c:ptCount val="1"/>
                <c:pt idx="0">
                  <c:v>İZÇ4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Türler!$C$1:$I$1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Türler!$C$5:$I$5</c:f>
              <c:numCache>
                <c:formatCode>General</c:formatCode>
                <c:ptCount val="7"/>
                <c:pt idx="0">
                  <c:v>16</c:v>
                </c:pt>
                <c:pt idx="1">
                  <c:v>14</c:v>
                </c:pt>
                <c:pt idx="2">
                  <c:v>12</c:v>
                </c:pt>
                <c:pt idx="3">
                  <c:v>8</c:v>
                </c:pt>
                <c:pt idx="4">
                  <c:v>11</c:v>
                </c:pt>
                <c:pt idx="5">
                  <c:v>10</c:v>
                </c:pt>
                <c:pt idx="6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833-49BE-953B-7B8BF4A538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2717679"/>
        <c:axId val="1262716847"/>
      </c:barChart>
      <c:catAx>
        <c:axId val="12627176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262716847"/>
        <c:crosses val="autoZero"/>
        <c:auto val="1"/>
        <c:lblAlgn val="ctr"/>
        <c:lblOffset val="100"/>
        <c:noMultiLvlLbl val="0"/>
      </c:catAx>
      <c:valAx>
        <c:axId val="126271684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2627176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r-TR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dirty="0"/>
              <a:t>Bolluk (birey.m</a:t>
            </a:r>
            <a:r>
              <a:rPr lang="tr-TR" baseline="30000" dirty="0"/>
              <a:t>-3</a:t>
            </a:r>
            <a:r>
              <a:rPr lang="tr-TR" dirty="0"/>
              <a:t>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Grup!$C$2</c:f>
              <c:strCache>
                <c:ptCount val="1"/>
                <c:pt idx="0">
                  <c:v>Copepoda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Grup!$B$3:$B$9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Grup!$C$3:$C$9</c:f>
              <c:numCache>
                <c:formatCode>General</c:formatCode>
                <c:ptCount val="7"/>
                <c:pt idx="0">
                  <c:v>1911.41615352495</c:v>
                </c:pt>
                <c:pt idx="1">
                  <c:v>1277.5448137235101</c:v>
                </c:pt>
                <c:pt idx="2">
                  <c:v>2754.3996879000501</c:v>
                </c:pt>
                <c:pt idx="3">
                  <c:v>1761.11676367512</c:v>
                </c:pt>
                <c:pt idx="4">
                  <c:v>901.79764317487195</c:v>
                </c:pt>
                <c:pt idx="5">
                  <c:v>3404.6079113024498</c:v>
                </c:pt>
                <c:pt idx="6">
                  <c:v>5084.0402258019603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AC-438B-99F2-47B83414F86F}"/>
            </c:ext>
          </c:extLst>
        </c:ser>
        <c:ser>
          <c:idx val="1"/>
          <c:order val="1"/>
          <c:tx>
            <c:strRef>
              <c:f>Grup!$D$2</c:f>
              <c:strCache>
                <c:ptCount val="1"/>
                <c:pt idx="0">
                  <c:v>Cladocera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Grup!$B$3:$B$9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Grup!$D$3:$D$9</c:f>
              <c:numCache>
                <c:formatCode>General</c:formatCode>
                <c:ptCount val="7"/>
                <c:pt idx="0">
                  <c:v>6397.5262027381896</c:v>
                </c:pt>
                <c:pt idx="1">
                  <c:v>65.347560804271595</c:v>
                </c:pt>
                <c:pt idx="2">
                  <c:v>280.99451145836798</c:v>
                </c:pt>
                <c:pt idx="3">
                  <c:v>0</c:v>
                </c:pt>
                <c:pt idx="4">
                  <c:v>447.63079144391298</c:v>
                </c:pt>
                <c:pt idx="5">
                  <c:v>1395.1704222563301</c:v>
                </c:pt>
                <c:pt idx="6">
                  <c:v>2133.5978472553002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AC-438B-99F2-47B83414F86F}"/>
            </c:ext>
          </c:extLst>
        </c:ser>
        <c:ser>
          <c:idx val="2"/>
          <c:order val="2"/>
          <c:tx>
            <c:strRef>
              <c:f>Grup!$E$2</c:f>
              <c:strCache>
                <c:ptCount val="1"/>
                <c:pt idx="0">
                  <c:v>Appendicularia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Grup!$B$3:$B$9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Grup!$E$3:$E$9</c:f>
              <c:numCache>
                <c:formatCode>General</c:formatCode>
                <c:ptCount val="7"/>
                <c:pt idx="0">
                  <c:v>75.149694924912396</c:v>
                </c:pt>
                <c:pt idx="1">
                  <c:v>26.1390243217086</c:v>
                </c:pt>
                <c:pt idx="2">
                  <c:v>114.358231407475</c:v>
                </c:pt>
                <c:pt idx="3">
                  <c:v>0</c:v>
                </c:pt>
                <c:pt idx="4">
                  <c:v>9.8021343166834196</c:v>
                </c:pt>
                <c:pt idx="5">
                  <c:v>215.646950654096</c:v>
                </c:pt>
                <c:pt idx="6">
                  <c:v>137.229879061269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AC-438B-99F2-47B83414F86F}"/>
            </c:ext>
          </c:extLst>
        </c:ser>
        <c:ser>
          <c:idx val="3"/>
          <c:order val="3"/>
          <c:tx>
            <c:strRef>
              <c:f>Grup!$F$2</c:f>
              <c:strCache>
                <c:ptCount val="1"/>
                <c:pt idx="0">
                  <c:v>Chaetognata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Grup!$B$3:$B$9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Grup!$F$3:$F$9</c:f>
              <c:numCache>
                <c:formatCode>General</c:formatCode>
                <c:ptCount val="7"/>
                <c:pt idx="0">
                  <c:v>3.2673780402135799</c:v>
                </c:pt>
                <c:pt idx="1">
                  <c:v>0</c:v>
                </c:pt>
                <c:pt idx="2">
                  <c:v>6.5347560804271598</c:v>
                </c:pt>
                <c:pt idx="3">
                  <c:v>0</c:v>
                </c:pt>
                <c:pt idx="4">
                  <c:v>0</c:v>
                </c:pt>
                <c:pt idx="5">
                  <c:v>6.9268415759479103</c:v>
                </c:pt>
                <c:pt idx="6">
                  <c:v>13.4615973949848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0AC-438B-99F2-47B83414F86F}"/>
            </c:ext>
          </c:extLst>
        </c:ser>
        <c:ser>
          <c:idx val="4"/>
          <c:order val="4"/>
          <c:tx>
            <c:strRef>
              <c:f>Grup!$G$2</c:f>
              <c:strCache>
                <c:ptCount val="1"/>
                <c:pt idx="0">
                  <c:v>Mero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Grup!$B$3:$B$9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Grup!$G$3:$G$9</c:f>
              <c:numCache>
                <c:formatCode>General</c:formatCode>
                <c:ptCount val="7"/>
                <c:pt idx="0">
                  <c:v>405.15487698648394</c:v>
                </c:pt>
                <c:pt idx="1">
                  <c:v>2267.5603599082251</c:v>
                </c:pt>
                <c:pt idx="2">
                  <c:v>2728.26066357834</c:v>
                </c:pt>
                <c:pt idx="3">
                  <c:v>6217.8204105264449</c:v>
                </c:pt>
                <c:pt idx="4">
                  <c:v>1395.9559021590176</c:v>
                </c:pt>
                <c:pt idx="5">
                  <c:v>565.25640049951664</c:v>
                </c:pt>
                <c:pt idx="6">
                  <c:v>118.01769520459993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0AC-438B-99F2-47B83414F86F}"/>
            </c:ext>
          </c:extLst>
        </c:ser>
        <c:ser>
          <c:idx val="5"/>
          <c:order val="5"/>
          <c:tx>
            <c:strRef>
              <c:f>Grup!$H$2</c:f>
              <c:strCache>
                <c:ptCount val="1"/>
                <c:pt idx="0">
                  <c:v>Denizanası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Grup!$B$3:$B$9</c:f>
              <c:strCache>
                <c:ptCount val="7"/>
                <c:pt idx="0">
                  <c:v>Şubat</c:v>
                </c:pt>
                <c:pt idx="1">
                  <c:v>Mart</c:v>
                </c:pt>
                <c:pt idx="2">
                  <c:v>Nisan</c:v>
                </c:pt>
                <c:pt idx="3">
                  <c:v>Mayıs</c:v>
                </c:pt>
                <c:pt idx="4">
                  <c:v>Haziran</c:v>
                </c:pt>
                <c:pt idx="5">
                  <c:v>Temmuz</c:v>
                </c:pt>
                <c:pt idx="6">
                  <c:v>Ağustos</c:v>
                </c:pt>
              </c:strCache>
            </c:strRef>
          </c:cat>
          <c:val>
            <c:numRef>
              <c:f>Grup!$H$3:$H$9</c:f>
              <c:numCache>
                <c:formatCode>General</c:formatCode>
                <c:ptCount val="7"/>
                <c:pt idx="0">
                  <c:v>913.03611955728297</c:v>
                </c:pt>
                <c:pt idx="1">
                  <c:v>363.72452343657602</c:v>
                </c:pt>
                <c:pt idx="2">
                  <c:v>21.564695065409602</c:v>
                </c:pt>
                <c:pt idx="3">
                  <c:v>4.6396768171032798</c:v>
                </c:pt>
                <c:pt idx="4">
                  <c:v>181.79822248099899</c:v>
                </c:pt>
                <c:pt idx="5">
                  <c:v>401.82214968643001</c:v>
                </c:pt>
                <c:pt idx="6">
                  <c:v>8.4951830352504292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0AC-438B-99F2-47B83414F8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3105360"/>
        <c:axId val="503105776"/>
      </c:barChart>
      <c:catAx>
        <c:axId val="503105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03105776"/>
        <c:crosses val="autoZero"/>
        <c:auto val="1"/>
        <c:lblAlgn val="ctr"/>
        <c:lblOffset val="100"/>
        <c:noMultiLvlLbl val="0"/>
      </c:catAx>
      <c:valAx>
        <c:axId val="50310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5031053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tr-T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Sayfa3!$M$2:$M$36</c:f>
              <c:strCache>
                <c:ptCount val="35"/>
                <c:pt idx="0">
                  <c:v>Mnemiopsis leidyi</c:v>
                </c:pt>
                <c:pt idx="1">
                  <c:v>Harpacticoida</c:v>
                </c:pt>
                <c:pt idx="2">
                  <c:v>Calanus euxinus</c:v>
                </c:pt>
                <c:pt idx="3">
                  <c:v>Echinodermata larva</c:v>
                </c:pt>
                <c:pt idx="4">
                  <c:v>Eucalanus sp.</c:v>
                </c:pt>
                <c:pt idx="5">
                  <c:v>Ctenophora larva</c:v>
                </c:pt>
                <c:pt idx="6">
                  <c:v>Acartia tonsa</c:v>
                </c:pt>
                <c:pt idx="7">
                  <c:v>Evadne spinifera</c:v>
                </c:pt>
                <c:pt idx="8">
                  <c:v>Metridia lucens</c:v>
                </c:pt>
                <c:pt idx="9">
                  <c:v>Siphonophora</c:v>
                </c:pt>
                <c:pt idx="10">
                  <c:v>Aglaura hemistoma</c:v>
                </c:pt>
                <c:pt idx="11">
                  <c:v>Brachyuran larva</c:v>
                </c:pt>
                <c:pt idx="12">
                  <c:v>Clausocalanus sp.</c:v>
                </c:pt>
                <c:pt idx="13">
                  <c:v>Sagitta setosa</c:v>
                </c:pt>
                <c:pt idx="14">
                  <c:v>Acartia negligens</c:v>
                </c:pt>
                <c:pt idx="15">
                  <c:v>Microcalanus pigmaeus</c:v>
                </c:pt>
                <c:pt idx="16">
                  <c:v>Pseudocalanus elongatus</c:v>
                </c:pt>
                <c:pt idx="17">
                  <c:v>Copepoda larva</c:v>
                </c:pt>
                <c:pt idx="18">
                  <c:v>Oithona davisae</c:v>
                </c:pt>
                <c:pt idx="19">
                  <c:v>Decapoda larva</c:v>
                </c:pt>
                <c:pt idx="20">
                  <c:v>Euterpina acutifrons</c:v>
                </c:pt>
                <c:pt idx="21">
                  <c:v>Evadne tergestina</c:v>
                </c:pt>
                <c:pt idx="22">
                  <c:v>Evadne nordmanni</c:v>
                </c:pt>
                <c:pt idx="23">
                  <c:v>Oikopleura dioica</c:v>
                </c:pt>
                <c:pt idx="24">
                  <c:v>Balık yumurtası</c:v>
                </c:pt>
                <c:pt idx="25">
                  <c:v>Penilia avirostris</c:v>
                </c:pt>
                <c:pt idx="26">
                  <c:v>Aurelia aurita</c:v>
                </c:pt>
                <c:pt idx="27">
                  <c:v>Paracalanus parvus</c:v>
                </c:pt>
                <c:pt idx="28">
                  <c:v>Oithona nana</c:v>
                </c:pt>
                <c:pt idx="29">
                  <c:v>Oithona similis</c:v>
                </c:pt>
                <c:pt idx="30">
                  <c:v>Bivalvia larva</c:v>
                </c:pt>
                <c:pt idx="31">
                  <c:v>Acartia clausi</c:v>
                </c:pt>
                <c:pt idx="32">
                  <c:v>Polychaeta larva</c:v>
                </c:pt>
                <c:pt idx="33">
                  <c:v>Pleopis polyphemoides</c:v>
                </c:pt>
                <c:pt idx="34">
                  <c:v>Noctiluca scintillans</c:v>
                </c:pt>
              </c:strCache>
            </c:strRef>
          </c:cat>
          <c:val>
            <c:numRef>
              <c:f>Sayfa3!$N$2:$N$36</c:f>
              <c:numCache>
                <c:formatCode>General</c:formatCode>
                <c:ptCount val="35"/>
                <c:pt idx="0">
                  <c:v>2.2261961994860216E-3</c:v>
                </c:pt>
                <c:pt idx="1">
                  <c:v>7.4206539982867381E-3</c:v>
                </c:pt>
                <c:pt idx="2">
                  <c:v>1.4841307996573476E-2</c:v>
                </c:pt>
                <c:pt idx="3">
                  <c:v>1.4841307996573476E-2</c:v>
                </c:pt>
                <c:pt idx="4">
                  <c:v>1.4841307996573476E-2</c:v>
                </c:pt>
                <c:pt idx="5">
                  <c:v>1.4841308293399635E-2</c:v>
                </c:pt>
                <c:pt idx="6">
                  <c:v>2.9682615993146907E-2</c:v>
                </c:pt>
                <c:pt idx="7">
                  <c:v>2.9682615993146907E-2</c:v>
                </c:pt>
                <c:pt idx="8">
                  <c:v>2.9682615993146907E-2</c:v>
                </c:pt>
                <c:pt idx="9">
                  <c:v>2.968261628997302E-2</c:v>
                </c:pt>
                <c:pt idx="10">
                  <c:v>3.1463573546388041E-2</c:v>
                </c:pt>
                <c:pt idx="11">
                  <c:v>4.4523923989720479E-2</c:v>
                </c:pt>
                <c:pt idx="12">
                  <c:v>4.4523923989720479E-2</c:v>
                </c:pt>
                <c:pt idx="13">
                  <c:v>6.8566842944169509E-2</c:v>
                </c:pt>
                <c:pt idx="14">
                  <c:v>8.1627193981154159E-2</c:v>
                </c:pt>
                <c:pt idx="15">
                  <c:v>8.9047847979440958E-2</c:v>
                </c:pt>
                <c:pt idx="16">
                  <c:v>9.6468501977727522E-2</c:v>
                </c:pt>
                <c:pt idx="17">
                  <c:v>0.11130980997430108</c:v>
                </c:pt>
                <c:pt idx="18">
                  <c:v>0.11130980997430108</c:v>
                </c:pt>
                <c:pt idx="19">
                  <c:v>0.13446225074578189</c:v>
                </c:pt>
                <c:pt idx="20">
                  <c:v>0.16325439063374381</c:v>
                </c:pt>
                <c:pt idx="21">
                  <c:v>0.21519896609872854</c:v>
                </c:pt>
                <c:pt idx="22">
                  <c:v>1.2466698717121734</c:v>
                </c:pt>
                <c:pt idx="23">
                  <c:v>1.3134557612586664</c:v>
                </c:pt>
                <c:pt idx="24">
                  <c:v>2.4060758212597495</c:v>
                </c:pt>
                <c:pt idx="25">
                  <c:v>3.6583824226394919</c:v>
                </c:pt>
                <c:pt idx="26">
                  <c:v>4.2576774049828767</c:v>
                </c:pt>
                <c:pt idx="27">
                  <c:v>4.4969192910749545</c:v>
                </c:pt>
                <c:pt idx="28">
                  <c:v>8.8676785924903374</c:v>
                </c:pt>
                <c:pt idx="29">
                  <c:v>11.093877666589307</c:v>
                </c:pt>
                <c:pt idx="30">
                  <c:v>13.253291011279506</c:v>
                </c:pt>
                <c:pt idx="31">
                  <c:v>13.572379124301053</c:v>
                </c:pt>
                <c:pt idx="32">
                  <c:v>15.25686165206753</c:v>
                </c:pt>
                <c:pt idx="33">
                  <c:v>19.197231860174853</c:v>
                </c:pt>
                <c:pt idx="34">
                  <c:v>47.692610000714339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B50-430C-9CDB-E9FA710C9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459574799"/>
        <c:axId val="1459577295"/>
      </c:barChart>
      <c:catAx>
        <c:axId val="14595747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59577295"/>
        <c:crosses val="autoZero"/>
        <c:auto val="1"/>
        <c:lblAlgn val="ctr"/>
        <c:lblOffset val="100"/>
        <c:noMultiLvlLbl val="0"/>
      </c:catAx>
      <c:valAx>
        <c:axId val="145957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14595747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tr-T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SAYI!$AF$2:$AF$19</c:f>
              <c:strCache>
                <c:ptCount val="18"/>
                <c:pt idx="0">
                  <c:v>Eutrigla gurnardus </c:v>
                </c:pt>
                <c:pt idx="1">
                  <c:v>M.merlangus</c:v>
                </c:pt>
                <c:pt idx="2">
                  <c:v>Solea solea </c:v>
                </c:pt>
                <c:pt idx="3">
                  <c:v>Pagurus cuanensis</c:v>
                </c:pt>
                <c:pt idx="4">
                  <c:v>Acanthocardia deshayesii</c:v>
                </c:pt>
                <c:pt idx="5">
                  <c:v>Mytilus galloprovincialis </c:v>
                </c:pt>
                <c:pt idx="6">
                  <c:v>Ophiura sp.</c:v>
                </c:pt>
                <c:pt idx="7">
                  <c:v>Turritella communis</c:v>
                </c:pt>
                <c:pt idx="8">
                  <c:v> Gobius niger </c:v>
                </c:pt>
                <c:pt idx="9">
                  <c:v>Turritellinella tricarinata</c:v>
                </c:pt>
                <c:pt idx="10">
                  <c:v>Aporrhais pespelecani</c:v>
                </c:pt>
                <c:pt idx="11">
                  <c:v>Astropecten sp.</c:v>
                </c:pt>
                <c:pt idx="12">
                  <c:v>Asterina gibbosa </c:v>
                </c:pt>
                <c:pt idx="13">
                  <c:v>Spisula subtruncata</c:v>
                </c:pt>
                <c:pt idx="14">
                  <c:v>Carcinus maenas</c:v>
                </c:pt>
                <c:pt idx="15">
                  <c:v>Asterias rubens</c:v>
                </c:pt>
                <c:pt idx="16">
                  <c:v>Corella parallelogramma</c:v>
                </c:pt>
                <c:pt idx="17">
                  <c:v>Aurelia aurita </c:v>
                </c:pt>
              </c:strCache>
            </c:strRef>
          </c:cat>
          <c:val>
            <c:numRef>
              <c:f>SAYI!$AG$2:$AG$19</c:f>
              <c:numCache>
                <c:formatCode>General</c:formatCode>
                <c:ptCount val="18"/>
                <c:pt idx="0">
                  <c:v>4.166666666666667</c:v>
                </c:pt>
                <c:pt idx="1">
                  <c:v>4.166666666666667</c:v>
                </c:pt>
                <c:pt idx="2">
                  <c:v>4.166666666666667</c:v>
                </c:pt>
                <c:pt idx="3">
                  <c:v>4.166666666666667</c:v>
                </c:pt>
                <c:pt idx="4">
                  <c:v>4.166666666666667</c:v>
                </c:pt>
                <c:pt idx="5">
                  <c:v>8.3333333333333339</c:v>
                </c:pt>
                <c:pt idx="6">
                  <c:v>8.3333333333333339</c:v>
                </c:pt>
                <c:pt idx="7">
                  <c:v>8.3333333333333339</c:v>
                </c:pt>
                <c:pt idx="8">
                  <c:v>12.5</c:v>
                </c:pt>
                <c:pt idx="9">
                  <c:v>16.666666666666668</c:v>
                </c:pt>
                <c:pt idx="10">
                  <c:v>20.833333333333332</c:v>
                </c:pt>
                <c:pt idx="11">
                  <c:v>25</c:v>
                </c:pt>
                <c:pt idx="12">
                  <c:v>25</c:v>
                </c:pt>
                <c:pt idx="13">
                  <c:v>37.5</c:v>
                </c:pt>
                <c:pt idx="14">
                  <c:v>45.833333333333336</c:v>
                </c:pt>
                <c:pt idx="15">
                  <c:v>45.833333333333336</c:v>
                </c:pt>
                <c:pt idx="16">
                  <c:v>50</c:v>
                </c:pt>
                <c:pt idx="17">
                  <c:v>87.5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B2-446B-9F4B-8F0514E694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80965072"/>
        <c:axId val="377037088"/>
      </c:barChart>
      <c:catAx>
        <c:axId val="4809650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377037088"/>
        <c:crosses val="autoZero"/>
        <c:auto val="1"/>
        <c:lblAlgn val="ctr"/>
        <c:lblOffset val="100"/>
        <c:noMultiLvlLbl val="0"/>
      </c:catAx>
      <c:valAx>
        <c:axId val="3770370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4809650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r-TR" u="sng" dirty="0"/>
              <a:t>Ağırlıksal</a:t>
            </a:r>
          </a:p>
        </c:rich>
      </c:tx>
      <c:layout>
        <c:manualLayout>
          <c:xMode val="edge"/>
          <c:yMode val="edge"/>
          <c:x val="0.74657633420822389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254B-40DD-BF8A-BA5FA6E573B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254B-40DD-BF8A-BA5FA6E573B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254B-40DD-BF8A-BA5FA6E573B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254B-40DD-BF8A-BA5FA6E573B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254B-40DD-BF8A-BA5FA6E573B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254B-40DD-BF8A-BA5FA6E573BC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254B-40DD-BF8A-BA5FA6E573BC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95F0B14-0F58-41A2-9260-F40DFFFF7D06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%0,15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54B-40DD-BF8A-BA5FA6E573BC}"/>
                </c:ext>
              </c:extLst>
            </c:dLbl>
            <c:dLbl>
              <c:idx val="1"/>
              <c:layout>
                <c:manualLayout>
                  <c:x val="-5.5555555555555046E-3"/>
                  <c:y val="6.9444444444444448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F93EDBF-2B45-4F28-8F90-62101C66ECE1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%3,86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54B-40DD-BF8A-BA5FA6E573BC}"/>
                </c:ext>
              </c:extLst>
            </c:dLbl>
            <c:dLbl>
              <c:idx val="2"/>
              <c:layout>
                <c:manualLayout>
                  <c:x val="-2.500000000000005E-2"/>
                  <c:y val="6.4814814814814811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D72B7D6-694C-46AB-A5AE-4F2815810700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%7,94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54B-40DD-BF8A-BA5FA6E573BC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E50137-D16A-4F82-8FDB-F3523C020515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%81,30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54B-40DD-BF8A-BA5FA6E573BC}"/>
                </c:ext>
              </c:extLst>
            </c:dLbl>
            <c:dLbl>
              <c:idx val="4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C9F6C96-5916-4DBF-B07C-E2C2994C1FCC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%2,92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54B-40DD-BF8A-BA5FA6E573BC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A6EEE05-0A69-4152-918B-D024FAE7F618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%3,83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54B-40DD-BF8A-BA5FA6E573BC}"/>
                </c:ext>
              </c:extLst>
            </c:dLbl>
            <c:dLbl>
              <c:idx val="6"/>
              <c:layout>
                <c:manualLayout>
                  <c:x val="5.5555555555554534E-3"/>
                  <c:y val="-4.629629629629629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Diğer %6,75
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54B-40DD-BF8A-BA5FA6E573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AĞIRLIK!$AI$3:$AI$8</c:f>
              <c:strCache>
                <c:ptCount val="6"/>
                <c:pt idx="0">
                  <c:v>Osteichthyes</c:v>
                </c:pt>
                <c:pt idx="1">
                  <c:v>Crustacea</c:v>
                </c:pt>
                <c:pt idx="2">
                  <c:v>Mollusca</c:v>
                </c:pt>
                <c:pt idx="3">
                  <c:v>Cnidaria</c:v>
                </c:pt>
                <c:pt idx="4">
                  <c:v>Echinodermata</c:v>
                </c:pt>
                <c:pt idx="5">
                  <c:v>Tunicata</c:v>
                </c:pt>
              </c:strCache>
            </c:strRef>
          </c:cat>
          <c:val>
            <c:numRef>
              <c:f>AĞIRLIK!$AJ$3:$AJ$8</c:f>
              <c:numCache>
                <c:formatCode>General</c:formatCode>
                <c:ptCount val="6"/>
                <c:pt idx="0">
                  <c:v>0.14918918918918919</c:v>
                </c:pt>
                <c:pt idx="1">
                  <c:v>3.8565765765765767</c:v>
                </c:pt>
                <c:pt idx="2">
                  <c:v>7.9394594594594592</c:v>
                </c:pt>
                <c:pt idx="3">
                  <c:v>81.300900900900899</c:v>
                </c:pt>
                <c:pt idx="4">
                  <c:v>2.921081081081081</c:v>
                </c:pt>
                <c:pt idx="5">
                  <c:v>3.8327927927927923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54B-40DD-BF8A-BA5FA6E573B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tr-T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cap="all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tr-TR" u="sng"/>
              <a:t>sayısal</a:t>
            </a:r>
          </a:p>
        </c:rich>
      </c:tx>
      <c:layout>
        <c:manualLayout>
          <c:xMode val="edge"/>
          <c:yMode val="edge"/>
          <c:x val="0.81643044619422578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cap="all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tr-TR"/>
        </a:p>
      </c:txPr>
    </c:title>
    <c:autoTitleDeleted val="0"/>
    <c:plotArea>
      <c:layout/>
      <c:ofPieChart>
        <c:ofPieType val="pie"/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E7B-4752-92E8-25130F6D47B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E7B-4752-92E8-25130F6D47B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E7B-4752-92E8-25130F6D47B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E7B-4752-92E8-25130F6D47B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E7B-4752-92E8-25130F6D47B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E7B-4752-92E8-25130F6D47B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E7B-4752-92E8-25130F6D47B0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76C7ED6-FB79-419E-AA7D-531FB2AF7D04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%0,007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E7B-4752-92E8-25130F6D47B0}"/>
                </c:ext>
              </c:extLst>
            </c:dLbl>
            <c:dLbl>
              <c:idx val="1"/>
              <c:layout>
                <c:manualLayout>
                  <c:x val="-1.9444444444444445E-2"/>
                  <c:y val="0.10185185185185194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3AB7606-1907-48C3-94E5-09723DE3EA16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%0,09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E7B-4752-92E8-25130F6D47B0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C6C3E5-AFFD-4F16-93F3-F28A4F98849B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%85,42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E7B-4752-92E8-25130F6D47B0}"/>
                </c:ext>
              </c:extLst>
            </c:dLbl>
            <c:dLbl>
              <c:idx val="3"/>
              <c:layout>
                <c:manualLayout>
                  <c:x val="-2.7777777777778286E-3"/>
                  <c:y val="-8.33333333333333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25B4133-28B8-484F-BC21-32A1E2B8C64C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%1,48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AE7B-4752-92E8-25130F6D47B0}"/>
                </c:ext>
              </c:extLst>
            </c:dLbl>
            <c:dLbl>
              <c:idx val="4"/>
              <c:layout>
                <c:manualLayout>
                  <c:x val="5.5555555555555552E-2"/>
                  <c:y val="-2.7777777777777776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F3318CB-16F4-465E-8E89-CACA130F6F00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%12,43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E7B-4752-92E8-25130F6D47B0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0E2A4F-374A-4733-9F89-4F7160C986AC}" type="CATEGORYNAME">
                      <a:rPr lang="en-US"/>
                      <a:pPr>
                        <a:defRPr/>
                      </a:pPr>
                      <a:t>[KATEGORİ ADI]</a:t>
                    </a:fld>
                    <a:r>
                      <a:rPr lang="en-US"/>
                      <a:t>
%0,56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AE7B-4752-92E8-25130F6D47B0}"/>
                </c:ext>
              </c:extLst>
            </c:dLbl>
            <c:dLbl>
              <c:idx val="6"/>
              <c:layout>
                <c:manualLayout>
                  <c:x val="-8.3333333333333332E-3"/>
                  <c:y val="-4.6296296296297144E-3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Diğer %13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000" b="1" i="0" u="none" strike="noStrike" kern="1200" spc="0" baseline="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tr-T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E7B-4752-92E8-25130F6D47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spc="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AĞIRLIK!$AI$15:$AI$20</c:f>
              <c:strCache>
                <c:ptCount val="6"/>
                <c:pt idx="0">
                  <c:v>Osteichthyes</c:v>
                </c:pt>
                <c:pt idx="1">
                  <c:v>Crustacea</c:v>
                </c:pt>
                <c:pt idx="2">
                  <c:v>Mollusca</c:v>
                </c:pt>
                <c:pt idx="3">
                  <c:v>Cnidaria</c:v>
                </c:pt>
                <c:pt idx="4">
                  <c:v>Echinodermata</c:v>
                </c:pt>
                <c:pt idx="5">
                  <c:v>Tunicata</c:v>
                </c:pt>
              </c:strCache>
            </c:strRef>
          </c:cat>
          <c:val>
            <c:numRef>
              <c:f>AĞIRLIK!$AJ$15:$AJ$20</c:f>
              <c:numCache>
                <c:formatCode>General</c:formatCode>
                <c:ptCount val="6"/>
                <c:pt idx="0">
                  <c:v>6.8558892088303857E-3</c:v>
                </c:pt>
                <c:pt idx="1">
                  <c:v>9.3044210691269516E-2</c:v>
                </c:pt>
                <c:pt idx="2">
                  <c:v>85.417523652817763</c:v>
                </c:pt>
                <c:pt idx="3">
                  <c:v>1.4847897200838378</c:v>
                </c:pt>
                <c:pt idx="4">
                  <c:v>12.434624199330083</c:v>
                </c:pt>
                <c:pt idx="5">
                  <c:v>0.56316232786821019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E7B-4752-92E8-25130F6D47B0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 cap="flat" cmpd="sng" algn="ctr">
              <a:solidFill>
                <a:schemeClr val="tx1">
                  <a:lumMod val="35000"/>
                  <a:lumOff val="65000"/>
                </a:schemeClr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1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tr-T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0.23611</cdr:x>
      <cdr:y>0.21852</cdr:y>
    </cdr:from>
    <cdr:to>
      <cdr:x>0.31061</cdr:x>
      <cdr:y>0.32066</cdr:y>
    </cdr:to>
    <cdr:sp macro="" textlink="">
      <cdr:nvSpPr>
        <cdr:cNvPr id="2" name="Metin kutusu 2"/>
        <cdr:cNvSpPr txBox="1"/>
      </cdr:nvSpPr>
      <cdr:spPr>
        <a:xfrm xmlns:a="http://schemas.openxmlformats.org/drawingml/2006/main">
          <a:off x="1079500" y="599440"/>
          <a:ext cx="340606" cy="280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200"/>
            <a:t>20</a:t>
          </a:r>
        </a:p>
      </cdr:txBody>
    </cdr:sp>
  </cdr:relSizeAnchor>
  <cdr:relSizeAnchor xmlns:cdr="http://schemas.openxmlformats.org/drawingml/2006/chartDrawing">
    <cdr:from>
      <cdr:x>0.35611</cdr:x>
      <cdr:y>0.21296</cdr:y>
    </cdr:from>
    <cdr:to>
      <cdr:x>0.43061</cdr:x>
      <cdr:y>0.31511</cdr:y>
    </cdr:to>
    <cdr:sp macro="" textlink="">
      <cdr:nvSpPr>
        <cdr:cNvPr id="3" name="Metin kutusu 2"/>
        <cdr:cNvSpPr txBox="1"/>
      </cdr:nvSpPr>
      <cdr:spPr>
        <a:xfrm xmlns:a="http://schemas.openxmlformats.org/drawingml/2006/main">
          <a:off x="1628140" y="584200"/>
          <a:ext cx="340606" cy="280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200"/>
            <a:t>15</a:t>
          </a:r>
        </a:p>
      </cdr:txBody>
    </cdr:sp>
  </cdr:relSizeAnchor>
  <cdr:relSizeAnchor xmlns:cdr="http://schemas.openxmlformats.org/drawingml/2006/chartDrawing">
    <cdr:from>
      <cdr:x>0.48778</cdr:x>
      <cdr:y>0.38519</cdr:y>
    </cdr:from>
    <cdr:to>
      <cdr:x>0.54522</cdr:x>
      <cdr:y>0.48733</cdr:y>
    </cdr:to>
    <cdr:sp macro="" textlink="">
      <cdr:nvSpPr>
        <cdr:cNvPr id="4" name="Metin kutusu 2"/>
        <cdr:cNvSpPr txBox="1"/>
      </cdr:nvSpPr>
      <cdr:spPr>
        <a:xfrm xmlns:a="http://schemas.openxmlformats.org/drawingml/2006/main">
          <a:off x="2230120" y="1056640"/>
          <a:ext cx="262636" cy="280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200"/>
            <a:t>9</a:t>
          </a:r>
        </a:p>
      </cdr:txBody>
    </cdr:sp>
  </cdr:relSizeAnchor>
  <cdr:relSizeAnchor xmlns:cdr="http://schemas.openxmlformats.org/drawingml/2006/chartDrawing">
    <cdr:from>
      <cdr:x>0.60778</cdr:x>
      <cdr:y>0.27685</cdr:y>
    </cdr:from>
    <cdr:to>
      <cdr:x>0.68228</cdr:x>
      <cdr:y>0.379</cdr:y>
    </cdr:to>
    <cdr:sp macro="" textlink="">
      <cdr:nvSpPr>
        <cdr:cNvPr id="5" name="Metin kutusu 2"/>
        <cdr:cNvSpPr txBox="1"/>
      </cdr:nvSpPr>
      <cdr:spPr>
        <a:xfrm xmlns:a="http://schemas.openxmlformats.org/drawingml/2006/main">
          <a:off x="2778760" y="759460"/>
          <a:ext cx="340606" cy="280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200"/>
            <a:t>15</a:t>
          </a:r>
        </a:p>
      </cdr:txBody>
    </cdr:sp>
  </cdr:relSizeAnchor>
  <cdr:relSizeAnchor xmlns:cdr="http://schemas.openxmlformats.org/drawingml/2006/chartDrawing">
    <cdr:from>
      <cdr:x>0.74111</cdr:x>
      <cdr:y>0.18519</cdr:y>
    </cdr:from>
    <cdr:to>
      <cdr:x>0.81561</cdr:x>
      <cdr:y>0.28733</cdr:y>
    </cdr:to>
    <cdr:sp macro="" textlink="">
      <cdr:nvSpPr>
        <cdr:cNvPr id="6" name="Metin kutusu 2"/>
        <cdr:cNvSpPr txBox="1"/>
      </cdr:nvSpPr>
      <cdr:spPr>
        <a:xfrm xmlns:a="http://schemas.openxmlformats.org/drawingml/2006/main">
          <a:off x="3388360" y="508000"/>
          <a:ext cx="340606" cy="280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200"/>
            <a:t>17</a:t>
          </a:r>
        </a:p>
      </cdr:txBody>
    </cdr:sp>
  </cdr:relSizeAnchor>
  <cdr:relSizeAnchor xmlns:cdr="http://schemas.openxmlformats.org/drawingml/2006/chartDrawing">
    <cdr:from>
      <cdr:x>0.85778</cdr:x>
      <cdr:y>0.14352</cdr:y>
    </cdr:from>
    <cdr:to>
      <cdr:x>0.93228</cdr:x>
      <cdr:y>0.24566</cdr:y>
    </cdr:to>
    <cdr:sp macro="" textlink="">
      <cdr:nvSpPr>
        <cdr:cNvPr id="7" name="Metin kutusu 2"/>
        <cdr:cNvSpPr txBox="1"/>
      </cdr:nvSpPr>
      <cdr:spPr>
        <a:xfrm xmlns:a="http://schemas.openxmlformats.org/drawingml/2006/main">
          <a:off x="3921760" y="393700"/>
          <a:ext cx="340606" cy="28020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solidFill>
            <a:schemeClr val="accent1"/>
          </a:solidFill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wrap="none" rtlCol="0" anchor="t">
          <a:spAutoFit/>
        </a:bodyPr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tr-TR" sz="1200"/>
            <a:t>20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C58E98-590E-43FF-A7E2-74028694F292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CF81F-2452-4039-95FB-43F18A39029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9438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44036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240A1E5-A784-4710-BD41-7FF8F92B0CBB}" type="slidenum">
              <a:rPr lang="tr-TR" altLang="tr-TR" smtClean="0">
                <a:solidFill>
                  <a:srgbClr val="000000"/>
                </a:solidFill>
              </a:rPr>
              <a:pPr/>
              <a:t>2</a:t>
            </a:fld>
            <a:endParaRPr lang="tr-TR" altLang="tr-T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70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1 Slayt Görüntüsü Yer Tutucusu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2 Not Yer Tutucusu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tr-TR" altLang="tr-TR" smtClean="0"/>
          </a:p>
        </p:txBody>
      </p:sp>
      <p:sp>
        <p:nvSpPr>
          <p:cNvPr id="24580" name="3 Slayt Numarası Yer Tutucusu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FAAA5109-47BF-47EA-A1AF-0D3904398654}" type="slidenum">
              <a:rPr lang="tr-TR" altLang="tr-TR" smtClean="0"/>
              <a:pPr/>
              <a:t>3</a:t>
            </a:fld>
            <a:endParaRPr lang="tr-TR" altLang="tr-TR" smtClean="0"/>
          </a:p>
        </p:txBody>
      </p:sp>
    </p:spTree>
    <p:extLst>
      <p:ext uri="{BB962C8B-B14F-4D97-AF65-F5344CB8AC3E}">
        <p14:creationId xmlns:p14="http://schemas.microsoft.com/office/powerpoint/2010/main" val="327900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94545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651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18618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sz="half" idx="1"/>
          </p:nvPr>
        </p:nvSpPr>
        <p:spPr>
          <a:xfrm>
            <a:off x="402168" y="1600200"/>
            <a:ext cx="5592233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6197601" y="1600200"/>
            <a:ext cx="5592233" cy="4498975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tr-TR">
              <a:solidFill>
                <a:srgbClr val="FFFFFF"/>
              </a:solidFill>
            </a:endParaRPr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DB4E56D-0313-4AE3-851A-76C420FF40BF}" type="slidenum">
              <a:rPr lang="tr-TR" smtClean="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tr-T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2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2773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19752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710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4326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7157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99519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0461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6464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8E594-CF0A-4379-A8CC-8359058C83E5}" type="datetimeFigureOut">
              <a:rPr lang="tr-TR" smtClean="0"/>
              <a:t>3.10.2023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D051B-C043-4DB8-9479-D01232D0F03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8436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5.pn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4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25.png"/><Relationship Id="rId4" Type="http://schemas.openxmlformats.org/officeDocument/2006/relationships/image" Target="../media/image72.png"/><Relationship Id="rId9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2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81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10" Type="http://schemas.openxmlformats.org/officeDocument/2006/relationships/image" Target="../media/image25.png"/><Relationship Id="rId4" Type="http://schemas.openxmlformats.org/officeDocument/2006/relationships/image" Target="../media/image34.jp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9" y="1"/>
            <a:ext cx="12263604" cy="6898276"/>
          </a:xfrm>
        </p:spPr>
      </p:pic>
      <p:sp>
        <p:nvSpPr>
          <p:cNvPr id="5" name="Dikdörtgen 4"/>
          <p:cNvSpPr/>
          <p:nvPr/>
        </p:nvSpPr>
        <p:spPr>
          <a:xfrm>
            <a:off x="740229" y="2575450"/>
            <a:ext cx="109989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chemeClr val="bg1"/>
                </a:solidFill>
              </a:rPr>
              <a:t>İZMİT KÖRFEZİ DOĞU BASENİ </a:t>
            </a:r>
            <a:endParaRPr lang="tr-TR" sz="4000" b="1" dirty="0" smtClean="0">
              <a:solidFill>
                <a:schemeClr val="bg1"/>
              </a:solidFill>
            </a:endParaRPr>
          </a:p>
          <a:p>
            <a:pPr algn="ctr"/>
            <a:r>
              <a:rPr lang="tr-TR" sz="4000" b="1" dirty="0" smtClean="0">
                <a:solidFill>
                  <a:schemeClr val="bg1"/>
                </a:solidFill>
              </a:rPr>
              <a:t>BİYOÇEŞİTLİLİK DURUMUNUN </a:t>
            </a:r>
            <a:r>
              <a:rPr lang="tr-TR" sz="4000" b="1" dirty="0">
                <a:solidFill>
                  <a:schemeClr val="bg1"/>
                </a:solidFill>
              </a:rPr>
              <a:t>TESPİTİ </a:t>
            </a:r>
            <a:endParaRPr lang="tr-TR" sz="4000" dirty="0">
              <a:solidFill>
                <a:schemeClr val="bg1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3755953" y="4105922"/>
            <a:ext cx="55292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dirty="0" smtClean="0">
                <a:solidFill>
                  <a:schemeClr val="bg1"/>
                </a:solidFill>
              </a:rPr>
              <a:t>Prof. Dr. Melek İŞİNİBİLİR OKYAR</a:t>
            </a:r>
          </a:p>
          <a:p>
            <a:pPr algn="ctr"/>
            <a:r>
              <a:rPr lang="tr-TR" dirty="0" smtClean="0">
                <a:solidFill>
                  <a:schemeClr val="bg1"/>
                </a:solidFill>
              </a:rPr>
              <a:t>İstanbul Üniversitesi, Su Bilimleri Fakültesi</a:t>
            </a:r>
            <a:endParaRPr lang="tr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4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" y="26032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1363089" y="216735"/>
            <a:ext cx="9263922" cy="954107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8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DENİZ SUYUNDA TOPLAM HETEROTROFİK AEROBİK BAKTERİ  DÜZEYLERİ 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9751"/>
            <a:ext cx="2291403" cy="128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Fuat\Desktop\imagesMRUVNJ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302" y="2729580"/>
            <a:ext cx="1871096" cy="131781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353355" y="5085804"/>
            <a:ext cx="11510495" cy="9814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tr-TR" b="1" dirty="0" smtClean="0">
                <a:solidFill>
                  <a:schemeClr val="bg1"/>
                </a:solidFill>
                <a:latin typeface="+mj-lt"/>
              </a:rPr>
              <a:t>Örnekleme döneminde en yüksek THAB düzeyi Temmuz ayı örneklemesinde İZÇ 3 istasyonu yüzey suyu örneğinde </a:t>
            </a:r>
            <a:r>
              <a:rPr lang="tr-TR" b="1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9x10</a:t>
            </a:r>
            <a:r>
              <a:rPr lang="en-US" b="1" baseline="30000" dirty="0" smtClean="0">
                <a:solidFill>
                  <a:schemeClr val="bg1"/>
                </a:solidFill>
                <a:latin typeface="+mj-lt"/>
              </a:rPr>
              <a:t>15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kaydedilmiştir. En düşük İZÇ 3 istasyonu yüzey ve dip suyu örneğinde Mart ayı örneklemesinde 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10x10</a:t>
            </a:r>
            <a:r>
              <a:rPr lang="en-US" b="1" u="sng" baseline="30000" dirty="0" smtClean="0">
                <a:solidFill>
                  <a:schemeClr val="bg1"/>
                </a:solidFill>
                <a:latin typeface="+mj-lt"/>
              </a:rPr>
              <a:t>13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tespit edilmiştir. </a:t>
            </a:r>
            <a:endParaRPr lang="tr-T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50" y="3645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9586" y="1679207"/>
            <a:ext cx="8240533" cy="326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5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>
          <a:xfrm>
            <a:off x="3521286" y="6342496"/>
            <a:ext cx="5119255" cy="365125"/>
          </a:xfrm>
        </p:spPr>
        <p:txBody>
          <a:bodyPr/>
          <a:lstStyle/>
          <a:p>
            <a:r>
              <a:rPr lang="tr-TR" smtClean="0"/>
              <a:t>İzmit Körfezi Doğu Baseni Denizel Biyoçeşitliliğin Ortaya Çıkarılması Projesi</a:t>
            </a:r>
            <a:endParaRPr lang="tr-TR" dirty="0"/>
          </a:p>
        </p:txBody>
      </p:sp>
      <p:pic>
        <p:nvPicPr>
          <p:cNvPr id="5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" y="26032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50" y="3645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1448953" y="520794"/>
            <a:ext cx="926392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DENİZ SUYUNDA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TOPLAM KOLİFORM DÜZEYLERİ </a:t>
            </a: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5A5C6C">
                  <a:lumMod val="5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2" name="Picture 2" descr="C:\Users\Fuat\Desktop\imagesMRUVNJ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200" y="2589061"/>
            <a:ext cx="1568767" cy="110488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SC0155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print"/>
          <a:srcRect l="33644" t="24159" r="17895" b="29528"/>
          <a:stretch>
            <a:fillRect/>
          </a:stretch>
        </p:blipFill>
        <p:spPr>
          <a:xfrm rot="5400000">
            <a:off x="-7961" y="2417026"/>
            <a:ext cx="1894566" cy="1448953"/>
          </a:xfrm>
          <a:prstGeom prst="rect">
            <a:avLst/>
          </a:prstGeom>
          <a:solidFill>
            <a:srgbClr val="003366"/>
          </a:solidFill>
          <a:ln>
            <a:solidFill>
              <a:schemeClr val="accent4">
                <a:lumMod val="10000"/>
              </a:schemeClr>
            </a:solidFill>
          </a:ln>
          <a:scene3d>
            <a:camera prst="orthographicFront"/>
            <a:lightRig rig="threePt" dir="t"/>
          </a:scene3d>
          <a:sp3d>
            <a:bevelT w="254000"/>
          </a:sp3d>
        </p:spPr>
      </p:pic>
      <p:pic>
        <p:nvPicPr>
          <p:cNvPr id="14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4" y="16043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353355" y="5085804"/>
            <a:ext cx="11339881" cy="9814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tr-TR" b="1" dirty="0" smtClean="0">
                <a:solidFill>
                  <a:schemeClr val="bg1"/>
                </a:solidFill>
                <a:latin typeface="+mj-lt"/>
              </a:rPr>
              <a:t>Örnekleme döneminde en yüksek Toplam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Koliform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 düzeyi Ağustos ayı örneklemesinde İZÇ 1 istasyonu dip suyu örneğinde 28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x10</a:t>
            </a:r>
            <a:r>
              <a:rPr lang="tr-TR" b="1" baseline="30000" dirty="0">
                <a:solidFill>
                  <a:schemeClr val="bg1"/>
                </a:solidFill>
                <a:latin typeface="+mj-lt"/>
              </a:rPr>
              <a:t>5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kaydedilmiştir. En düşük İZÇ 2 istasyonu yüzey suyu örneğinde Mart ayı örneklemesinde 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tr-TR" b="1" u="sng" dirty="0">
                <a:solidFill>
                  <a:schemeClr val="bg1"/>
                </a:solidFill>
                <a:latin typeface="+mj-lt"/>
              </a:rPr>
              <a:t>9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x10</a:t>
            </a:r>
            <a:r>
              <a:rPr lang="tr-TR" b="1" u="sng" baseline="30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tr-TR" b="1" baseline="30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tespit edilmiştir. </a:t>
            </a:r>
            <a:endParaRPr lang="tr-T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3799" y="1518090"/>
            <a:ext cx="8864401" cy="345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16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50" y="3645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1448953" y="520794"/>
            <a:ext cx="926392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</a:rPr>
              <a:t>DENİZ SUYUNDA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</a:rPr>
              <a:t> </a:t>
            </a:r>
            <a:r>
              <a:rPr lang="tr-TR" sz="2400" b="1" dirty="0" smtClean="0">
                <a:solidFill>
                  <a:srgbClr val="5A5C6C">
                    <a:lumMod val="50000"/>
                  </a:srgbClr>
                </a:solidFill>
                <a:latin typeface="Tahoma"/>
              </a:rPr>
              <a:t>FEKAL 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</a:rPr>
              <a:t>KOLİFORM DÜZEYLERİ </a:t>
            </a: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5A5C6C">
                  <a:lumMod val="50000"/>
                </a:srgbClr>
              </a:solidFill>
              <a:effectLst/>
              <a:uLnTx/>
              <a:uFillTx/>
              <a:latin typeface="Tahoma"/>
            </a:endParaRPr>
          </a:p>
        </p:txBody>
      </p:sp>
      <p:pic>
        <p:nvPicPr>
          <p:cNvPr id="9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6384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Dikdörtgen 9"/>
          <p:cNvSpPr/>
          <p:nvPr/>
        </p:nvSpPr>
        <p:spPr>
          <a:xfrm>
            <a:off x="297253" y="5443641"/>
            <a:ext cx="11339881" cy="9814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tr-TR" b="1" dirty="0" smtClean="0">
                <a:solidFill>
                  <a:schemeClr val="bg1"/>
                </a:solidFill>
                <a:latin typeface="+mj-lt"/>
              </a:rPr>
              <a:t>Örnekleme döneminde en yüksek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Fekal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Koliform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 düzeyi Ağustos ayı örneklemesinde İZÇ 2 istasyonu yüzey suyu örneğinde 69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x10</a:t>
            </a:r>
            <a:r>
              <a:rPr lang="tr-TR" b="1" baseline="30000" dirty="0" smtClean="0">
                <a:solidFill>
                  <a:schemeClr val="bg1"/>
                </a:solidFill>
                <a:latin typeface="+mj-lt"/>
              </a:rPr>
              <a:t>4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kaydedilmiştir. En düşük İZÇ 4 istasyonu dip suyu örneğinde Mayıs ayı örneklemesinde </a:t>
            </a:r>
            <a:r>
              <a:rPr lang="tr-TR" b="1" u="sng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x10</a:t>
            </a:r>
            <a:r>
              <a:rPr lang="tr-TR" b="1" u="sng" baseline="30000" dirty="0" smtClean="0">
                <a:solidFill>
                  <a:schemeClr val="bg1"/>
                </a:solidFill>
                <a:latin typeface="+mj-lt"/>
              </a:rPr>
              <a:t>2</a:t>
            </a:r>
            <a:r>
              <a:rPr lang="tr-TR" b="1" baseline="30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tespit edilmiştir. </a:t>
            </a:r>
            <a:endParaRPr lang="tr-T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2" name="Picture 3" descr="https://lh6.googleusercontent.com/Q8xaQmh7ZaH_iJ_xZgpmSWNBVkD-WSJGpPlnAMYcnQD8siyb2n5Lq-ru5VqW5bhGRFwsCGnsVeRA0HHYw-KrdQkkF53CzF93nuik1BGwIE9LS-hGxHPKw-iVZRnrhDzEKMwseV3fRy5y9KIKv8xUSw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0" y="2494314"/>
            <a:ext cx="1701012" cy="1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5.googleusercontent.com/Em9mpit930lIcImZ9DHhK7j0Bu1m0l2TzqU-1K5wKVh4fzTFY-8rkPTiI_4Ij7zzGc6AvYO5JVhSLFrLXT5T9aAWnkusYihp1muN0KHI0ZZ0dXiXcuWBeb4Vi43dIBK728n62k0AfEmqPOHtMToq1Q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89" y="2494314"/>
            <a:ext cx="1724111" cy="13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7768" y="1612669"/>
            <a:ext cx="8947919" cy="34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50" y="3645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1448953" y="520794"/>
            <a:ext cx="926392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</a:rPr>
              <a:t>DENİZ SUYUNDA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</a:rPr>
              <a:t> </a:t>
            </a:r>
            <a:r>
              <a:rPr lang="tr-TR" sz="2400" b="1" dirty="0" smtClean="0">
                <a:solidFill>
                  <a:srgbClr val="5A5C6C">
                    <a:lumMod val="50000"/>
                  </a:srgbClr>
                </a:solidFill>
                <a:latin typeface="Tahoma"/>
              </a:rPr>
              <a:t>İNTESTİNAL STREPTEKOK 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</a:rPr>
              <a:t>DÜZEYLERİ </a:t>
            </a: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5A5C6C">
                  <a:lumMod val="50000"/>
                </a:srgbClr>
              </a:solidFill>
              <a:effectLst/>
              <a:uLnTx/>
              <a:uFillTx/>
              <a:latin typeface="Tahoma"/>
            </a:endParaRPr>
          </a:p>
        </p:txBody>
      </p:sp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6384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ikdörtgen 8"/>
          <p:cNvSpPr/>
          <p:nvPr/>
        </p:nvSpPr>
        <p:spPr>
          <a:xfrm>
            <a:off x="297253" y="5483862"/>
            <a:ext cx="11339881" cy="981423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tr-TR" b="1" dirty="0" smtClean="0">
                <a:solidFill>
                  <a:schemeClr val="bg1"/>
                </a:solidFill>
                <a:latin typeface="+mj-lt"/>
              </a:rPr>
              <a:t>Örnekleme döneminde en yüksek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İntestinal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Streptekok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 düzeyi Ağustos ayı örneklemesinde İZÇ 2 istasyonu yüzey suyu örneğinde 76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x10</a:t>
            </a:r>
            <a:r>
              <a:rPr lang="tr-TR" b="1" baseline="30000" dirty="0" smtClean="0">
                <a:solidFill>
                  <a:schemeClr val="bg1"/>
                </a:solidFill>
                <a:latin typeface="+mj-lt"/>
              </a:rPr>
              <a:t>3</a:t>
            </a:r>
            <a:r>
              <a:rPr lang="tr-TR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kaydedilmiştir. En düşük İZÇ 3 istasyonu dip suyu örneğinde Mayıs ayı örneklemesinde </a:t>
            </a:r>
            <a:r>
              <a:rPr lang="tr-TR" b="1" u="sng" dirty="0" smtClean="0">
                <a:solidFill>
                  <a:schemeClr val="bg1"/>
                </a:solidFill>
                <a:latin typeface="+mj-lt"/>
              </a:rPr>
              <a:t>6</a:t>
            </a:r>
            <a:r>
              <a:rPr lang="en-US" b="1" u="sng" dirty="0" smtClean="0">
                <a:solidFill>
                  <a:schemeClr val="bg1"/>
                </a:solidFill>
                <a:latin typeface="+mj-lt"/>
              </a:rPr>
              <a:t>x10</a:t>
            </a:r>
            <a:r>
              <a:rPr lang="tr-TR" b="1" u="sng" baseline="30000" dirty="0" smtClean="0">
                <a:solidFill>
                  <a:schemeClr val="bg1"/>
                </a:solidFill>
                <a:latin typeface="+mj-lt"/>
              </a:rPr>
              <a:t>1</a:t>
            </a:r>
            <a:r>
              <a:rPr lang="tr-TR" b="1" baseline="30000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tr-TR" b="1" dirty="0" err="1" smtClean="0">
                <a:solidFill>
                  <a:schemeClr val="bg1"/>
                </a:solidFill>
                <a:latin typeface="+mj-lt"/>
              </a:rPr>
              <a:t>kob</a:t>
            </a:r>
            <a:r>
              <a:rPr lang="tr-TR" b="1" dirty="0" smtClean="0">
                <a:solidFill>
                  <a:schemeClr val="bg1"/>
                </a:solidFill>
                <a:latin typeface="+mj-lt"/>
              </a:rPr>
              <a:t>/ml olarak tespit edilmiştir. </a:t>
            </a:r>
            <a:endParaRPr lang="tr-TR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3" descr="https://lh6.googleusercontent.com/Q8xaQmh7ZaH_iJ_xZgpmSWNBVkD-WSJGpPlnAMYcnQD8siyb2n5Lq-ru5VqW5bhGRFwsCGnsVeRA0HHYw-KrdQkkF53CzF93nuik1BGwIE9LS-hGxHPKw-iVZRnrhDzEKMwseV3fRy5y9KIKv8xUSw=s204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5" y="2494314"/>
            <a:ext cx="1701012" cy="13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5.googleusercontent.com/Em9mpit930lIcImZ9DHhK7j0Bu1m0l2TzqU-1K5wKVh4fzTFY-8rkPTiI_4Ij7zzGc6AvYO5JVhSLFrLXT5T9aAWnkusYihp1muN0KHI0ZZ0dXiXcuWBeb4Vi43dIBK728n62k0AfEmqPOHtMToq1Q=s204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7889" y="2494314"/>
            <a:ext cx="1724111" cy="1397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7607" y="1564342"/>
            <a:ext cx="8766036" cy="356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50" y="3645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ikdörtgen 5"/>
          <p:cNvSpPr/>
          <p:nvPr/>
        </p:nvSpPr>
        <p:spPr>
          <a:xfrm>
            <a:off x="1448953" y="520794"/>
            <a:ext cx="9263922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DENİZ SUYUNDA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TESPİT EDİLEN BAKTERİ TÜRLERİ </a:t>
            </a:r>
            <a:endParaRPr kumimoji="0" lang="tr-TR" sz="2400" b="1" i="0" u="none" strike="noStrike" kern="1200" cap="none" spc="0" normalizeH="0" baseline="0" noProof="0" dirty="0" smtClean="0">
              <a:ln>
                <a:noFill/>
              </a:ln>
              <a:solidFill>
                <a:srgbClr val="5A5C6C">
                  <a:lumMod val="5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6384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657615" y="1661777"/>
          <a:ext cx="11183082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4493">
                  <a:extLst>
                    <a:ext uri="{9D8B030D-6E8A-4147-A177-3AD203B41FA5}">
                      <a16:colId xmlns:a16="http://schemas.microsoft.com/office/drawing/2014/main" val="2137864393"/>
                    </a:ext>
                  </a:extLst>
                </a:gridCol>
                <a:gridCol w="2432263">
                  <a:extLst>
                    <a:ext uri="{9D8B030D-6E8A-4147-A177-3AD203B41FA5}">
                      <a16:colId xmlns:a16="http://schemas.microsoft.com/office/drawing/2014/main" val="324320623"/>
                    </a:ext>
                  </a:extLst>
                </a:gridCol>
                <a:gridCol w="2258291">
                  <a:extLst>
                    <a:ext uri="{9D8B030D-6E8A-4147-A177-3AD203B41FA5}">
                      <a16:colId xmlns:a16="http://schemas.microsoft.com/office/drawing/2014/main" val="2411527655"/>
                    </a:ext>
                  </a:extLst>
                </a:gridCol>
                <a:gridCol w="4378035">
                  <a:extLst>
                    <a:ext uri="{9D8B030D-6E8A-4147-A177-3AD203B41FA5}">
                      <a16:colId xmlns:a16="http://schemas.microsoft.com/office/drawing/2014/main" val="3098357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tr-TR" dirty="0" smtClean="0"/>
                        <a:t>Filum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Sınıf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Familya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smtClean="0"/>
                        <a:t>Tür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296235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tr-TR" dirty="0" err="1" smtClean="0"/>
                        <a:t>Proteobacteria</a:t>
                      </a:r>
                      <a:endParaRPr lang="tr-TR" dirty="0" smtClean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err="1" smtClean="0"/>
                        <a:t>Gammaproteobacteria</a:t>
                      </a:r>
                      <a:endParaRPr lang="tr-TR" dirty="0"/>
                    </a:p>
                  </a:txBody>
                  <a:tcPr anchor="ctr"/>
                </a:tc>
                <a:tc rowSpan="4">
                  <a:txBody>
                    <a:bodyPr/>
                    <a:lstStyle/>
                    <a:p>
                      <a:r>
                        <a:rPr lang="tr-TR" dirty="0" err="1" smtClean="0"/>
                        <a:t>Enterobacteriaceae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tr-TR" i="1" dirty="0" err="1" smtClean="0"/>
                        <a:t>Klebsiella</a:t>
                      </a:r>
                      <a:r>
                        <a:rPr lang="tr-TR" i="1" dirty="0" smtClean="0"/>
                        <a:t> </a:t>
                      </a:r>
                      <a:r>
                        <a:rPr lang="tr-TR" i="1" dirty="0" err="1" smtClean="0"/>
                        <a:t>pneumoniae</a:t>
                      </a:r>
                      <a:r>
                        <a:rPr lang="tr-TR" i="1" dirty="0" smtClean="0"/>
                        <a:t> </a:t>
                      </a:r>
                      <a:r>
                        <a:rPr lang="tr-TR" i="1" dirty="0" err="1" smtClean="0"/>
                        <a:t>subsp</a:t>
                      </a:r>
                      <a:r>
                        <a:rPr lang="tr-TR" i="1" dirty="0" smtClean="0"/>
                        <a:t>. </a:t>
                      </a:r>
                      <a:r>
                        <a:rPr lang="tr-TR" i="1" dirty="0" err="1" smtClean="0"/>
                        <a:t>pneumoniae</a:t>
                      </a:r>
                      <a:endParaRPr lang="tr-T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40760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i="1" dirty="0" smtClean="0"/>
                        <a:t>K. </a:t>
                      </a:r>
                      <a:r>
                        <a:rPr lang="tr-TR" i="1" dirty="0" err="1" smtClean="0"/>
                        <a:t>oxytoca</a:t>
                      </a:r>
                      <a:r>
                        <a:rPr lang="tr-TR" i="1" dirty="0" smtClean="0"/>
                        <a:t> </a:t>
                      </a:r>
                      <a:endParaRPr lang="tr-T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0021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i="1" dirty="0" err="1" smtClean="0"/>
                        <a:t>Citrobacter</a:t>
                      </a:r>
                      <a:r>
                        <a:rPr lang="tr-TR" i="1" dirty="0" smtClean="0"/>
                        <a:t> </a:t>
                      </a:r>
                      <a:r>
                        <a:rPr lang="tr-TR" i="1" dirty="0" err="1" smtClean="0"/>
                        <a:t>freundii</a:t>
                      </a:r>
                      <a:endParaRPr lang="tr-T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31924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Escherichia</a:t>
                      </a:r>
                      <a:r>
                        <a:rPr lang="tr-TR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coli</a:t>
                      </a:r>
                      <a:r>
                        <a:rPr lang="tr-TR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68166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Pseudomonadaceae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Pseudomonas</a:t>
                      </a:r>
                      <a:r>
                        <a:rPr lang="tr-TR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luteola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875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t"/>
                      <a:r>
                        <a:rPr lang="tr-TR" u="none" strike="noStrike" dirty="0" err="1" smtClean="0">
                          <a:solidFill>
                            <a:schemeClr val="tx1"/>
                          </a:solidFill>
                          <a:effectLst/>
                        </a:rPr>
                        <a:t>Alphaproteobacteria</a:t>
                      </a:r>
                      <a:endParaRPr lang="tr-TR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Sphingomonadaceae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Sphingomonadaceae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Sphingomonas</a:t>
                      </a:r>
                      <a:r>
                        <a:rPr lang="tr-TR" sz="1800" b="0" i="1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tr-TR" sz="1800" b="0" i="1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paucimobilis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8913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sz="18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Bacillota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Bacilli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1800" b="0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Staphylococcaceae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i="1" dirty="0" err="1" smtClean="0"/>
                        <a:t>Staphylococcus</a:t>
                      </a:r>
                      <a:r>
                        <a:rPr lang="tr-TR" i="1" dirty="0" smtClean="0"/>
                        <a:t> </a:t>
                      </a:r>
                      <a:r>
                        <a:rPr lang="tr-TR" i="1" dirty="0" err="1" smtClean="0"/>
                        <a:t>hominis</a:t>
                      </a:r>
                      <a:endParaRPr lang="tr-T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58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Actinomycetota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Actinomycetia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dirty="0" err="1" smtClean="0"/>
                        <a:t>Micrococcaceae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i="1" dirty="0" smtClean="0"/>
                        <a:t>Micrococcus </a:t>
                      </a:r>
                      <a:r>
                        <a:rPr lang="tr-TR" i="1" dirty="0" err="1" smtClean="0"/>
                        <a:t>luteus</a:t>
                      </a:r>
                      <a:endParaRPr lang="tr-TR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79578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330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etin kutusu 5"/>
          <p:cNvSpPr txBox="1"/>
          <p:nvPr/>
        </p:nvSpPr>
        <p:spPr>
          <a:xfrm>
            <a:off x="221672" y="5210281"/>
            <a:ext cx="1174865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İstasyonlarda tespit </a:t>
            </a:r>
            <a:r>
              <a:rPr lang="tr-TR" sz="2000" b="1" dirty="0">
                <a:solidFill>
                  <a:schemeClr val="bg1"/>
                </a:solidFill>
              </a:rPr>
              <a:t>edilen toplam </a:t>
            </a:r>
            <a:r>
              <a:rPr lang="tr-TR" sz="2000" b="1" dirty="0" smtClean="0">
                <a:solidFill>
                  <a:schemeClr val="bg1"/>
                </a:solidFill>
              </a:rPr>
              <a:t>Klorofil-a düzeylerinin 13,64 ile 0.34 µg/l arasında değiştiği olduğu tespit </a:t>
            </a:r>
            <a:r>
              <a:rPr lang="tr-TR" sz="2000" b="1" dirty="0">
                <a:solidFill>
                  <a:schemeClr val="bg1"/>
                </a:solidFill>
              </a:rPr>
              <a:t>edilmiştir.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388" y="724203"/>
            <a:ext cx="8474614" cy="4227973"/>
          </a:xfrm>
          <a:prstGeom prst="rect">
            <a:avLst/>
          </a:prstGeom>
        </p:spPr>
      </p:pic>
      <p:pic>
        <p:nvPicPr>
          <p:cNvPr id="5" name="Google Shape;176;p9"/>
          <p:cNvPicPr preferRelativeResize="0"/>
          <p:nvPr/>
        </p:nvPicPr>
        <p:blipFill rotWithShape="1">
          <a:blip r:embed="rId3">
            <a:alphaModFix/>
          </a:blip>
          <a:srcRect b="25128"/>
          <a:stretch/>
        </p:blipFill>
        <p:spPr>
          <a:xfrm>
            <a:off x="9935002" y="1290400"/>
            <a:ext cx="2178584" cy="1974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7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41236" y="3585431"/>
            <a:ext cx="1405227" cy="130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6384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850" y="3645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76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070873" y="379400"/>
            <a:ext cx="8377926" cy="688663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Fitoplankton kompozisyonu ve yoğunluğu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77848" y="1672948"/>
            <a:ext cx="5257934" cy="4702914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1600" dirty="0"/>
              <a:t>Çalışma alanında seçilen beş istasyonda </a:t>
            </a:r>
            <a:r>
              <a:rPr lang="tr-TR" sz="1600" b="1" dirty="0" smtClean="0"/>
              <a:t>Şubat-Ağustos 2023 </a:t>
            </a:r>
            <a:r>
              <a:rPr lang="tr-TR" sz="1600" dirty="0"/>
              <a:t>dönemlerinde gerçekleştirilen </a:t>
            </a:r>
            <a:r>
              <a:rPr lang="tr-TR" sz="1600" dirty="0" smtClean="0"/>
              <a:t>saha </a:t>
            </a:r>
            <a:r>
              <a:rPr lang="tr-TR" sz="1600" dirty="0"/>
              <a:t>çalışması sonucunda alınan su </a:t>
            </a:r>
            <a:r>
              <a:rPr lang="tr-TR" sz="1600" dirty="0" smtClean="0"/>
              <a:t>örneklerinde,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1600" dirty="0" smtClean="0"/>
          </a:p>
          <a:p>
            <a:pPr algn="l"/>
            <a:r>
              <a:rPr lang="tr-TR" sz="1600" dirty="0" smtClean="0"/>
              <a:t>	</a:t>
            </a:r>
            <a:r>
              <a:rPr lang="tr-TR" sz="1600" dirty="0" err="1" smtClean="0"/>
              <a:t>Bacillariophyceae</a:t>
            </a:r>
            <a:r>
              <a:rPr lang="tr-TR" sz="1600" dirty="0" smtClean="0"/>
              <a:t> (22 tür), </a:t>
            </a:r>
          </a:p>
          <a:p>
            <a:pPr algn="l"/>
            <a:r>
              <a:rPr lang="tr-TR" sz="1600" dirty="0" smtClean="0"/>
              <a:t>	</a:t>
            </a:r>
            <a:r>
              <a:rPr lang="tr-TR" sz="1600" dirty="0" err="1" smtClean="0"/>
              <a:t>Dinophyceae</a:t>
            </a:r>
            <a:r>
              <a:rPr lang="tr-TR" sz="1600" dirty="0" smtClean="0"/>
              <a:t> (40 </a:t>
            </a:r>
            <a:r>
              <a:rPr lang="tr-TR" sz="1600" dirty="0"/>
              <a:t>tür), </a:t>
            </a:r>
            <a:endParaRPr lang="tr-TR" sz="1600" dirty="0" smtClean="0"/>
          </a:p>
          <a:p>
            <a:pPr algn="l"/>
            <a:r>
              <a:rPr lang="tr-TR" sz="1600" dirty="0" smtClean="0"/>
              <a:t>	</a:t>
            </a:r>
            <a:r>
              <a:rPr lang="tr-TR" sz="1600" dirty="0" err="1" smtClean="0"/>
              <a:t>Haptophyceae</a:t>
            </a:r>
            <a:r>
              <a:rPr lang="tr-TR" sz="1600" dirty="0" smtClean="0"/>
              <a:t> (3 </a:t>
            </a:r>
            <a:r>
              <a:rPr lang="tr-TR" sz="1600" dirty="0"/>
              <a:t>tür), </a:t>
            </a:r>
            <a:endParaRPr lang="tr-TR" sz="1600" dirty="0" smtClean="0"/>
          </a:p>
          <a:p>
            <a:pPr algn="l"/>
            <a:r>
              <a:rPr lang="tr-TR" sz="1600" dirty="0" smtClean="0"/>
              <a:t>	</a:t>
            </a:r>
            <a:r>
              <a:rPr lang="tr-TR" sz="1600" dirty="0" err="1" smtClean="0"/>
              <a:t>Dictyocophyceae</a:t>
            </a:r>
            <a:r>
              <a:rPr lang="tr-TR" sz="1600" dirty="0" smtClean="0"/>
              <a:t> </a:t>
            </a:r>
            <a:r>
              <a:rPr lang="tr-TR" sz="1600" dirty="0"/>
              <a:t>(2 tür), </a:t>
            </a:r>
            <a:endParaRPr lang="tr-TR" sz="1600" dirty="0" smtClean="0"/>
          </a:p>
          <a:p>
            <a:pPr algn="l"/>
            <a:r>
              <a:rPr lang="tr-TR" sz="1600" dirty="0" smtClean="0"/>
              <a:t>	</a:t>
            </a:r>
            <a:r>
              <a:rPr lang="tr-TR" sz="1600" dirty="0" err="1" smtClean="0"/>
              <a:t>Chrysophyceae</a:t>
            </a:r>
            <a:r>
              <a:rPr lang="tr-TR" sz="1600" dirty="0" smtClean="0"/>
              <a:t> (2 </a:t>
            </a:r>
            <a:r>
              <a:rPr lang="tr-TR" sz="1600" dirty="0"/>
              <a:t>tür) </a:t>
            </a:r>
            <a:endParaRPr lang="tr-TR" sz="1600" dirty="0" smtClean="0"/>
          </a:p>
          <a:p>
            <a:pPr algn="l"/>
            <a:r>
              <a:rPr lang="tr-TR" sz="1600" dirty="0" smtClean="0"/>
              <a:t>sınıflarına ait toplam 69 </a:t>
            </a:r>
            <a:r>
              <a:rPr lang="tr-TR" sz="1600" dirty="0"/>
              <a:t>tür kaydedilmiştir. </a:t>
            </a:r>
            <a:endParaRPr lang="tr-TR" sz="1600" dirty="0" smtClean="0"/>
          </a:p>
          <a:p>
            <a:pPr algn="l"/>
            <a:endParaRPr lang="tr-TR" sz="16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1600" dirty="0" smtClean="0"/>
              <a:t>Çalışma </a:t>
            </a:r>
            <a:r>
              <a:rPr lang="tr-TR" sz="1600" dirty="0"/>
              <a:t>dönemlerinde </a:t>
            </a:r>
            <a:r>
              <a:rPr lang="tr-TR" sz="1600" dirty="0" err="1"/>
              <a:t>Dinophyceae</a:t>
            </a:r>
            <a:r>
              <a:rPr lang="tr-TR" sz="1600" dirty="0"/>
              <a:t> sınıfı </a:t>
            </a:r>
            <a:r>
              <a:rPr lang="tr-TR" sz="1600" dirty="0" smtClean="0"/>
              <a:t>40 </a:t>
            </a:r>
            <a:r>
              <a:rPr lang="tr-TR" sz="1600" dirty="0"/>
              <a:t>tür ile en zengin grup olarak </a:t>
            </a:r>
            <a:r>
              <a:rPr lang="tr-TR" sz="1600" dirty="0" smtClean="0"/>
              <a:t>kaydedilmiştir.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1600" dirty="0" smtClean="0"/>
          </a:p>
        </p:txBody>
      </p:sp>
      <p:pic>
        <p:nvPicPr>
          <p:cNvPr id="4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53" y="36384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Grafi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7462554"/>
              </p:ext>
            </p:extLst>
          </p:nvPr>
        </p:nvGraphicFramePr>
        <p:xfrm>
          <a:off x="5735782" y="1986742"/>
          <a:ext cx="6226233" cy="3383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197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262139" y="1396539"/>
            <a:ext cx="4554163" cy="5170516"/>
          </a:xfrm>
        </p:spPr>
        <p:txBody>
          <a:bodyPr>
            <a:noAutofit/>
          </a:bodyPr>
          <a:lstStyle/>
          <a:p>
            <a:pPr algn="l"/>
            <a:r>
              <a:rPr lang="tr-TR" sz="1600" dirty="0"/>
              <a:t>Birey sayısı bakımından </a:t>
            </a:r>
            <a:r>
              <a:rPr lang="tr-TR" sz="1600" dirty="0" err="1"/>
              <a:t>fitoplankton</a:t>
            </a:r>
            <a:r>
              <a:rPr lang="tr-TR" sz="1600" dirty="0"/>
              <a:t> yoğunluğu ve katkıda bulunan gruplar aylara göre değişkenlik göstermiştir. </a:t>
            </a:r>
            <a:endParaRPr lang="tr-TR" sz="1600" dirty="0" smtClean="0"/>
          </a:p>
          <a:p>
            <a:pPr algn="l"/>
            <a:endParaRPr lang="tr-TR" sz="1600" dirty="0" smtClean="0"/>
          </a:p>
          <a:p>
            <a:pPr algn="l"/>
            <a:r>
              <a:rPr lang="tr-TR" sz="1600" dirty="0" smtClean="0"/>
              <a:t>Çalışma bölgesinde toplam </a:t>
            </a:r>
            <a:r>
              <a:rPr lang="tr-TR" sz="1600" dirty="0"/>
              <a:t>fitoplankton </a:t>
            </a:r>
            <a:r>
              <a:rPr lang="tr-TR" sz="1600" dirty="0" smtClean="0"/>
              <a:t>yoğunluğunun mevsimsel değişimi incelendiğinde;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600" dirty="0" err="1" smtClean="0"/>
              <a:t>Haptophyceae</a:t>
            </a:r>
            <a:r>
              <a:rPr lang="tr-TR" sz="1600" dirty="0"/>
              <a:t>, </a:t>
            </a:r>
            <a:r>
              <a:rPr lang="tr-TR" sz="1600" dirty="0" err="1"/>
              <a:t>Dinophyceae</a:t>
            </a:r>
            <a:r>
              <a:rPr lang="tr-TR" sz="1600" dirty="0"/>
              <a:t> ve </a:t>
            </a:r>
            <a:r>
              <a:rPr lang="tr-TR" sz="1600" dirty="0" err="1"/>
              <a:t>Bacillariophyceae</a:t>
            </a:r>
            <a:r>
              <a:rPr lang="tr-TR" sz="1600" dirty="0"/>
              <a:t> birey sayısı bakımından yüksek </a:t>
            </a:r>
            <a:r>
              <a:rPr lang="tr-TR" sz="1600" dirty="0" smtClean="0"/>
              <a:t>değerlerde kaydedilmiştir.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600" dirty="0" err="1" smtClean="0"/>
              <a:t>Dinoflagellatlardan</a:t>
            </a:r>
            <a:r>
              <a:rPr lang="tr-TR" sz="1600" dirty="0" smtClean="0"/>
              <a:t> </a:t>
            </a:r>
            <a:r>
              <a:rPr lang="tr-TR" sz="1600" dirty="0" err="1"/>
              <a:t>Prorocentrum</a:t>
            </a:r>
            <a:r>
              <a:rPr lang="tr-TR" sz="1600" dirty="0"/>
              <a:t> türleri </a:t>
            </a:r>
            <a:r>
              <a:rPr lang="tr-TR" sz="1600" dirty="0" smtClean="0"/>
              <a:t>toplam </a:t>
            </a:r>
            <a:r>
              <a:rPr lang="tr-TR" sz="1600" dirty="0"/>
              <a:t>fitoplankton içinde baskınlığını korumuştur. </a:t>
            </a:r>
            <a:r>
              <a:rPr lang="tr-TR" sz="1600" dirty="0" smtClean="0"/>
              <a:t> </a:t>
            </a:r>
            <a:r>
              <a:rPr lang="tr-TR" sz="1600" dirty="0" err="1" smtClean="0"/>
              <a:t>Prorocentrum</a:t>
            </a:r>
            <a:r>
              <a:rPr lang="tr-TR" sz="1600" dirty="0" smtClean="0"/>
              <a:t> </a:t>
            </a:r>
            <a:r>
              <a:rPr lang="tr-TR" sz="1600" dirty="0"/>
              <a:t>türlerini takiben </a:t>
            </a:r>
            <a:r>
              <a:rPr lang="tr-TR" sz="1600" i="1" dirty="0" err="1"/>
              <a:t>Gonyaulax</a:t>
            </a:r>
            <a:r>
              <a:rPr lang="tr-TR" sz="1600" i="1" dirty="0"/>
              <a:t> </a:t>
            </a:r>
            <a:r>
              <a:rPr lang="tr-TR" sz="1600" i="1" dirty="0" err="1" smtClean="0"/>
              <a:t>fragilis</a:t>
            </a:r>
            <a:r>
              <a:rPr lang="tr-TR" sz="1600" dirty="0"/>
              <a:t>, </a:t>
            </a:r>
            <a:r>
              <a:rPr lang="tr-TR" sz="1600" dirty="0" smtClean="0"/>
              <a:t>birey </a:t>
            </a:r>
            <a:r>
              <a:rPr lang="tr-TR" sz="1600" dirty="0"/>
              <a:t>sayısı bakımından önemli türler olarak kaydedilmiştir. </a:t>
            </a:r>
            <a:endParaRPr lang="tr-TR" sz="1600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tr-TR" sz="1600" dirty="0" smtClean="0"/>
              <a:t>Diyatomelerden </a:t>
            </a:r>
            <a:r>
              <a:rPr lang="tr-TR" sz="1600" dirty="0" err="1" smtClean="0"/>
              <a:t>Leptocylindrus</a:t>
            </a:r>
            <a:r>
              <a:rPr lang="tr-TR" sz="1600" dirty="0" smtClean="0"/>
              <a:t> </a:t>
            </a:r>
            <a:r>
              <a:rPr lang="tr-TR" sz="1600" dirty="0" err="1" smtClean="0"/>
              <a:t>spp</a:t>
            </a:r>
            <a:r>
              <a:rPr lang="tr-TR" sz="1600" dirty="0" smtClean="0"/>
              <a:t>., </a:t>
            </a:r>
            <a:r>
              <a:rPr lang="tr-TR" sz="1600" dirty="0" err="1" smtClean="0"/>
              <a:t>Pseudo-nitzschia</a:t>
            </a:r>
            <a:r>
              <a:rPr lang="tr-TR" sz="1600" dirty="0" smtClean="0"/>
              <a:t> </a:t>
            </a:r>
            <a:r>
              <a:rPr lang="tr-TR" sz="1600" dirty="0" err="1" smtClean="0"/>
              <a:t>spp</a:t>
            </a:r>
            <a:r>
              <a:rPr lang="tr-TR" sz="1600" dirty="0" smtClean="0"/>
              <a:t>., </a:t>
            </a:r>
            <a:r>
              <a:rPr lang="tr-TR" sz="1600" dirty="0" err="1" smtClean="0"/>
              <a:t>Proboshia</a:t>
            </a:r>
            <a:r>
              <a:rPr lang="tr-TR" sz="1600" dirty="0" smtClean="0"/>
              <a:t> </a:t>
            </a:r>
            <a:r>
              <a:rPr lang="tr-TR" sz="1600" dirty="0" err="1" smtClean="0"/>
              <a:t>alata</a:t>
            </a:r>
            <a:r>
              <a:rPr lang="tr-TR" sz="1600" dirty="0" smtClean="0"/>
              <a:t>, </a:t>
            </a:r>
            <a:r>
              <a:rPr lang="tr-TR" sz="1600" dirty="0" err="1" smtClean="0"/>
              <a:t>Skeletonema</a:t>
            </a:r>
            <a:r>
              <a:rPr lang="tr-TR" sz="1600" dirty="0" smtClean="0"/>
              <a:t> </a:t>
            </a:r>
            <a:r>
              <a:rPr lang="tr-TR" sz="1600" dirty="0" err="1" smtClean="0"/>
              <a:t>costatum</a:t>
            </a:r>
            <a:r>
              <a:rPr lang="tr-TR" sz="1600" dirty="0" smtClean="0"/>
              <a:t> gibi uygun ortam şartlarında aşırı artış yapabilen </a:t>
            </a:r>
            <a:r>
              <a:rPr lang="tr-TR" sz="1600" dirty="0" err="1" smtClean="0"/>
              <a:t>koloniyal</a:t>
            </a:r>
            <a:r>
              <a:rPr lang="tr-TR" sz="1600" dirty="0" smtClean="0"/>
              <a:t> türlerin varlığı gözlenmektedir. 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523" y="460605"/>
            <a:ext cx="6909775" cy="5816308"/>
          </a:xfrm>
          <a:prstGeom prst="rect">
            <a:avLst/>
          </a:prstGeom>
        </p:spPr>
      </p:pic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4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2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1546" y="199508"/>
            <a:ext cx="6427752" cy="3298939"/>
          </a:xfrm>
          <a:prstGeom prst="rect">
            <a:avLst/>
          </a:prstGeom>
        </p:spPr>
      </p:pic>
      <p:sp>
        <p:nvSpPr>
          <p:cNvPr id="5" name="Alt Başlık 2"/>
          <p:cNvSpPr txBox="1">
            <a:spLocks/>
          </p:cNvSpPr>
          <p:nvPr/>
        </p:nvSpPr>
        <p:spPr>
          <a:xfrm>
            <a:off x="0" y="1338920"/>
            <a:ext cx="5228969" cy="50203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tr-TR" sz="1800" dirty="0" smtClean="0"/>
              <a:t>Toplam fitoplankton yoğunluğu tabakalar arasında karşılaştırıldığında üst tabaka ile alt tabakalar arasındaki farklılık dikkat çekmektedir.</a:t>
            </a:r>
          </a:p>
          <a:p>
            <a:pPr algn="just"/>
            <a:r>
              <a:rPr lang="tr-TR" sz="1800" dirty="0" smtClean="0"/>
              <a:t> </a:t>
            </a:r>
          </a:p>
          <a:p>
            <a:pPr marL="285750" indent="-285750" algn="just"/>
            <a:r>
              <a:rPr lang="tr-TR" sz="1800" dirty="0" smtClean="0"/>
              <a:t>Çalışma döneminde </a:t>
            </a:r>
            <a:r>
              <a:rPr lang="tr-TR" sz="1800" i="1" dirty="0" err="1" smtClean="0"/>
              <a:t>Emiliana</a:t>
            </a:r>
            <a:r>
              <a:rPr lang="tr-TR" sz="1800" i="1" dirty="0" smtClean="0"/>
              <a:t> </a:t>
            </a:r>
            <a:r>
              <a:rPr lang="tr-TR" sz="1800" i="1" dirty="0" err="1" smtClean="0"/>
              <a:t>huxleyii</a:t>
            </a:r>
            <a:r>
              <a:rPr lang="tr-TR" sz="1800" i="1" dirty="0" smtClean="0"/>
              <a:t> </a:t>
            </a:r>
            <a:r>
              <a:rPr lang="tr-TR" sz="1800" dirty="0" smtClean="0"/>
              <a:t>ile karakterize olan </a:t>
            </a:r>
            <a:r>
              <a:rPr lang="tr-TR" sz="1800" dirty="0" err="1" smtClean="0"/>
              <a:t>Prymnesiophyceae</a:t>
            </a:r>
            <a:r>
              <a:rPr lang="tr-TR" sz="1800" dirty="0" smtClean="0"/>
              <a:t> sınıfı toplam fitoplankton yoğunluğuna katkısı yüksek olmuş,  özellikle İlkbahar sonunda  (May. 23)  sebep olduğu renk değişimi ile de dikkat çekmiştir. </a:t>
            </a:r>
          </a:p>
          <a:p>
            <a:pPr marL="285750" indent="-285750" algn="just"/>
            <a:endParaRPr lang="tr-TR" sz="1800" dirty="0" smtClean="0"/>
          </a:p>
          <a:p>
            <a:pPr marL="285750" indent="-285750" algn="just"/>
            <a:r>
              <a:rPr lang="tr-TR" sz="1800" dirty="0"/>
              <a:t>Çalışma döneminde Mayıs ayı örneklemesinde </a:t>
            </a:r>
            <a:r>
              <a:rPr lang="tr-TR" sz="1800" dirty="0" err="1"/>
              <a:t>Haptophyta</a:t>
            </a:r>
            <a:r>
              <a:rPr lang="tr-TR" sz="1800" dirty="0"/>
              <a:t> grubunun birey sayısında ki artış tüm İzmit Körfezi’nde renk değişimine neden olmuştur. Bu dönemde </a:t>
            </a:r>
            <a:r>
              <a:rPr lang="tr-TR" sz="1800" i="1" dirty="0" err="1"/>
              <a:t>Emiliana</a:t>
            </a:r>
            <a:r>
              <a:rPr lang="tr-TR" sz="1800" i="1" dirty="0"/>
              <a:t> </a:t>
            </a:r>
            <a:r>
              <a:rPr lang="tr-TR" sz="1800" i="1" dirty="0" err="1"/>
              <a:t>huxleyii</a:t>
            </a:r>
            <a:r>
              <a:rPr lang="tr-TR" sz="1800" i="1" dirty="0"/>
              <a:t> </a:t>
            </a:r>
            <a:r>
              <a:rPr lang="tr-TR" sz="1800" dirty="0"/>
              <a:t>ve küçük kamçılı </a:t>
            </a:r>
            <a:r>
              <a:rPr lang="tr-TR" sz="1800" dirty="0" err="1"/>
              <a:t>fitoplankton</a:t>
            </a:r>
            <a:r>
              <a:rPr lang="tr-TR" sz="1800" dirty="0"/>
              <a:t> türlerinin varlığı ile birlikte toplam </a:t>
            </a:r>
            <a:r>
              <a:rPr lang="tr-TR" sz="1800" dirty="0" err="1"/>
              <a:t>fitoplankton</a:t>
            </a:r>
            <a:r>
              <a:rPr lang="tr-TR" sz="1800" dirty="0"/>
              <a:t> yoğunluğu 17x10</a:t>
            </a:r>
            <a:r>
              <a:rPr lang="tr-TR" sz="1800" baseline="30000" dirty="0"/>
              <a:t>6</a:t>
            </a:r>
            <a:r>
              <a:rPr lang="tr-TR" sz="1800" dirty="0"/>
              <a:t> hücre/</a:t>
            </a:r>
            <a:r>
              <a:rPr lang="tr-TR" sz="1800" dirty="0" err="1"/>
              <a:t>lt</a:t>
            </a:r>
            <a:r>
              <a:rPr lang="tr-TR" sz="1800" dirty="0"/>
              <a:t> ye ulaşmıştır. </a:t>
            </a:r>
          </a:p>
          <a:p>
            <a:pPr marL="285750" indent="-285750" algn="just"/>
            <a:endParaRPr lang="tr-TR" sz="1800" dirty="0"/>
          </a:p>
        </p:txBody>
      </p:sp>
      <p:pic>
        <p:nvPicPr>
          <p:cNvPr id="3074" name="Picture 2" descr="İzmit Körfezi'ndeki renk değişiminin sırrı çözüldü - Resim: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396" y="3576737"/>
            <a:ext cx="4686390" cy="310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165550" y="6643449"/>
            <a:ext cx="20649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000" dirty="0"/>
              <a:t>www.haber3.com/foto-galeri/haber</a:t>
            </a:r>
          </a:p>
        </p:txBody>
      </p:sp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4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4461" y="4252044"/>
            <a:ext cx="1643403" cy="1095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6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695508" y="281634"/>
            <a:ext cx="8707729" cy="554541"/>
          </a:xfrm>
          <a:solidFill>
            <a:schemeClr val="accent1"/>
          </a:solidFill>
        </p:spPr>
        <p:txBody>
          <a:bodyPr>
            <a:noAutofit/>
          </a:bodyPr>
          <a:lstStyle/>
          <a:p>
            <a:r>
              <a:rPr lang="tr-TR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Zooplankton</a:t>
            </a:r>
            <a:r>
              <a:rPr lang="tr-TR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Kompozisyonu ve Yoğunluğu</a:t>
            </a:r>
            <a:endParaRPr lang="tr-T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83443" y="1328242"/>
            <a:ext cx="5228705" cy="5089975"/>
          </a:xfrm>
        </p:spPr>
        <p:txBody>
          <a:bodyPr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1400" dirty="0"/>
              <a:t>Çalışma alanında seçilen beş istasyonda </a:t>
            </a:r>
            <a:r>
              <a:rPr lang="tr-TR" sz="1400" b="1" dirty="0" smtClean="0"/>
              <a:t>Şubat - Ağustos 2023</a:t>
            </a:r>
            <a:r>
              <a:rPr lang="tr-TR" sz="1400" dirty="0" smtClean="0"/>
              <a:t> </a:t>
            </a:r>
            <a:r>
              <a:rPr lang="tr-TR" sz="1400" dirty="0"/>
              <a:t>dönemlerinde gerçekleştirilen </a:t>
            </a:r>
            <a:r>
              <a:rPr lang="tr-TR" sz="1400" dirty="0" err="1" smtClean="0"/>
              <a:t>vertikal</a:t>
            </a:r>
            <a:r>
              <a:rPr lang="tr-TR" sz="1400" dirty="0" smtClean="0"/>
              <a:t> çekim sonucunda </a:t>
            </a:r>
            <a:r>
              <a:rPr lang="tr-TR" sz="1400" dirty="0"/>
              <a:t>alınan su </a:t>
            </a:r>
            <a:r>
              <a:rPr lang="tr-TR" sz="1400" dirty="0" smtClean="0"/>
              <a:t>örneklerinde,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sz="1400" dirty="0" smtClean="0"/>
          </a:p>
          <a:p>
            <a:pPr algn="l"/>
            <a:r>
              <a:rPr lang="tr-TR" sz="1400" dirty="0" smtClean="0"/>
              <a:t>	</a:t>
            </a:r>
            <a:r>
              <a:rPr lang="tr-TR" sz="1400" dirty="0" err="1" smtClean="0"/>
              <a:t>Copepoda</a:t>
            </a:r>
            <a:r>
              <a:rPr lang="tr-TR" sz="1400" dirty="0" smtClean="0"/>
              <a:t> (16 tür), </a:t>
            </a:r>
          </a:p>
          <a:p>
            <a:pPr algn="l"/>
            <a:r>
              <a:rPr lang="tr-TR" sz="1400" dirty="0" smtClean="0"/>
              <a:t>	</a:t>
            </a:r>
            <a:r>
              <a:rPr lang="tr-TR" sz="1400" dirty="0" err="1" smtClean="0"/>
              <a:t>Cladocera</a:t>
            </a:r>
            <a:r>
              <a:rPr lang="tr-TR" sz="1400" dirty="0" smtClean="0"/>
              <a:t> (</a:t>
            </a:r>
            <a:r>
              <a:rPr lang="tr-TR" sz="1400" dirty="0"/>
              <a:t>5</a:t>
            </a:r>
            <a:r>
              <a:rPr lang="tr-TR" sz="1400" dirty="0" smtClean="0"/>
              <a:t> </a:t>
            </a:r>
            <a:r>
              <a:rPr lang="tr-TR" sz="1400" dirty="0"/>
              <a:t>tür), </a:t>
            </a:r>
            <a:endParaRPr lang="tr-TR" sz="1400" dirty="0" smtClean="0"/>
          </a:p>
          <a:p>
            <a:pPr algn="l"/>
            <a:r>
              <a:rPr lang="tr-TR" sz="1400" dirty="0" smtClean="0"/>
              <a:t>	</a:t>
            </a:r>
            <a:r>
              <a:rPr lang="tr-TR" sz="1400" dirty="0" err="1" smtClean="0"/>
              <a:t>Appendicularia</a:t>
            </a:r>
            <a:r>
              <a:rPr lang="tr-TR" sz="1400" dirty="0" smtClean="0"/>
              <a:t> (1 </a:t>
            </a:r>
            <a:r>
              <a:rPr lang="tr-TR" sz="1400" dirty="0"/>
              <a:t>tür), </a:t>
            </a:r>
            <a:endParaRPr lang="tr-TR" sz="1400" dirty="0" smtClean="0"/>
          </a:p>
          <a:p>
            <a:pPr algn="l"/>
            <a:r>
              <a:rPr lang="tr-TR" sz="1400" dirty="0" smtClean="0"/>
              <a:t>	</a:t>
            </a:r>
            <a:r>
              <a:rPr lang="tr-TR" sz="1400" dirty="0" err="1" smtClean="0"/>
              <a:t>Chaetognatha</a:t>
            </a:r>
            <a:r>
              <a:rPr lang="tr-TR" sz="1400" dirty="0" smtClean="0"/>
              <a:t> (1 </a:t>
            </a:r>
            <a:r>
              <a:rPr lang="tr-TR" sz="1400" dirty="0"/>
              <a:t>tür), </a:t>
            </a:r>
            <a:endParaRPr lang="tr-TR" sz="1400" dirty="0" smtClean="0"/>
          </a:p>
          <a:p>
            <a:pPr algn="l"/>
            <a:r>
              <a:rPr lang="tr-TR" sz="1400" dirty="0" smtClean="0"/>
              <a:t>	</a:t>
            </a:r>
            <a:r>
              <a:rPr lang="tr-TR" sz="1400" dirty="0" err="1" smtClean="0"/>
              <a:t>Meroplankton</a:t>
            </a:r>
            <a:r>
              <a:rPr lang="tr-TR" sz="1400" dirty="0" smtClean="0"/>
              <a:t> (6 grup) </a:t>
            </a:r>
          </a:p>
          <a:p>
            <a:pPr algn="l"/>
            <a:r>
              <a:rPr lang="tr-TR" sz="1400" dirty="0" smtClean="0"/>
              <a:t>                       Denizanası (</a:t>
            </a:r>
            <a:r>
              <a:rPr lang="tr-TR" sz="1400" dirty="0" err="1" smtClean="0"/>
              <a:t>Cnidaria-Ctenophora</a:t>
            </a:r>
            <a:r>
              <a:rPr lang="tr-TR" sz="1400" dirty="0" smtClean="0"/>
              <a:t>) (3 tür)</a:t>
            </a:r>
          </a:p>
          <a:p>
            <a:pPr algn="l"/>
            <a:endParaRPr lang="tr-TR" sz="1400" dirty="0" smtClean="0"/>
          </a:p>
          <a:p>
            <a:pPr algn="l"/>
            <a:r>
              <a:rPr lang="tr-TR" sz="1400" dirty="0" smtClean="0"/>
              <a:t>Toplamda </a:t>
            </a:r>
            <a:r>
              <a:rPr lang="tr-TR" sz="1400" b="1" dirty="0"/>
              <a:t>34 tür/grup </a:t>
            </a:r>
            <a:r>
              <a:rPr lang="tr-TR" sz="1400" dirty="0"/>
              <a:t>kaydedilmiştir.</a:t>
            </a:r>
          </a:p>
          <a:p>
            <a:pPr algn="l"/>
            <a:endParaRPr lang="tr-TR" sz="1400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1400" dirty="0" smtClean="0"/>
              <a:t>Çalışma </a:t>
            </a:r>
            <a:r>
              <a:rPr lang="tr-TR" sz="1400" dirty="0"/>
              <a:t>dönemlerinde </a:t>
            </a:r>
            <a:r>
              <a:rPr lang="tr-TR" sz="1400" dirty="0" err="1" smtClean="0"/>
              <a:t>Copepoda</a:t>
            </a:r>
            <a:r>
              <a:rPr lang="tr-TR" sz="1400" dirty="0" smtClean="0"/>
              <a:t> </a:t>
            </a:r>
            <a:r>
              <a:rPr lang="tr-TR" sz="1400" dirty="0"/>
              <a:t>sınıfı </a:t>
            </a:r>
            <a:r>
              <a:rPr lang="tr-TR" sz="1400" dirty="0" smtClean="0"/>
              <a:t>16 </a:t>
            </a:r>
            <a:r>
              <a:rPr lang="tr-TR" sz="1400" dirty="0"/>
              <a:t>tür ile en zengin grup olarak </a:t>
            </a:r>
            <a:r>
              <a:rPr lang="tr-TR" sz="1400" dirty="0" smtClean="0"/>
              <a:t>kaydedilmiştir. Şubat ayı 23 tür ile en zengin ay olmuştur.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sz="1400" dirty="0" err="1" smtClean="0"/>
              <a:t>Zooplankton</a:t>
            </a:r>
            <a:r>
              <a:rPr lang="tr-TR" sz="1400" dirty="0" smtClean="0"/>
              <a:t> bolluğu en yüksek Şubat ayında, en düşük ise Haziran ayında tespit edilmiştir.  </a:t>
            </a:r>
            <a:endParaRPr lang="tr-TR" sz="1400" dirty="0"/>
          </a:p>
        </p:txBody>
      </p:sp>
      <p:graphicFrame>
        <p:nvGraphicFramePr>
          <p:cNvPr id="7" name="Grafik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4995886"/>
              </p:ext>
            </p:extLst>
          </p:nvPr>
        </p:nvGraphicFramePr>
        <p:xfrm>
          <a:off x="6049373" y="922851"/>
          <a:ext cx="565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Metin kutusu 2"/>
          <p:cNvSpPr txBox="1"/>
          <p:nvPr/>
        </p:nvSpPr>
        <p:spPr>
          <a:xfrm>
            <a:off x="6575153" y="1265751"/>
            <a:ext cx="421064" cy="28020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200"/>
              <a:t>23</a:t>
            </a:r>
          </a:p>
        </p:txBody>
      </p:sp>
      <p:pic>
        <p:nvPicPr>
          <p:cNvPr id="9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4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Grafik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0454834"/>
              </p:ext>
            </p:extLst>
          </p:nvPr>
        </p:nvGraphicFramePr>
        <p:xfrm>
          <a:off x="6049371" y="3811385"/>
          <a:ext cx="571313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03935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sim 6"/>
          <p:cNvSpPr>
            <a:spLocks noChangeAspect="1"/>
          </p:cNvSpPr>
          <p:nvPr/>
        </p:nvSpPr>
        <p:spPr bwMode="auto">
          <a:xfrm>
            <a:off x="3162300" y="4110038"/>
            <a:ext cx="606425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43013" name="Resim 2"/>
          <p:cNvSpPr>
            <a:spLocks noChangeAspect="1"/>
          </p:cNvSpPr>
          <p:nvPr/>
        </p:nvSpPr>
        <p:spPr bwMode="auto">
          <a:xfrm>
            <a:off x="5881688" y="2041525"/>
            <a:ext cx="47085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43014" name="Resim 1"/>
          <p:cNvSpPr>
            <a:spLocks noChangeAspect="1"/>
          </p:cNvSpPr>
          <p:nvPr/>
        </p:nvSpPr>
        <p:spPr bwMode="auto">
          <a:xfrm>
            <a:off x="1774825" y="2063750"/>
            <a:ext cx="4106863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r-TR" altLang="tr-TR" sz="1800"/>
          </a:p>
        </p:txBody>
      </p:sp>
      <p:sp>
        <p:nvSpPr>
          <p:cNvPr id="43017" name="Dikdörtgen 2"/>
          <p:cNvSpPr>
            <a:spLocks noChangeArrowheads="1"/>
          </p:cNvSpPr>
          <p:nvPr/>
        </p:nvSpPr>
        <p:spPr bwMode="auto">
          <a:xfrm>
            <a:off x="3032190" y="276391"/>
            <a:ext cx="5698996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tr-TR" alt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İzmit </a:t>
            </a:r>
            <a:r>
              <a:rPr lang="tr-TR" altLang="tr-TR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Körfez’nin</a:t>
            </a:r>
            <a:r>
              <a:rPr lang="tr-TR" altLang="tr-TR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Özellikleri</a:t>
            </a:r>
            <a:endParaRPr lang="tr-TR" altLang="tr-T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9" name="Picture 4" descr="Istanbul_Universitesi_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11" y="13176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544" y="13176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613273" y="886569"/>
            <a:ext cx="1080974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Uzunluğu </a:t>
            </a:r>
            <a:r>
              <a:rPr lang="tr-TR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Yelkenkaya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Burnu’ndan körfez sonuna kadar yaklaşık 50 km olan Körfez’in, kıyı uzunluğu yaklaşık 129 </a:t>
            </a: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toplamda 310 km</a:t>
            </a:r>
            <a:r>
              <a:rPr lang="tr-TR" sz="1600" baseline="30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’</a:t>
            </a:r>
            <a:r>
              <a:rPr lang="tr-TR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yüzey alanına </a:t>
            </a: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sahiptir.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 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geçitlerle doğu, merkez ve batı olarak üç bölüme ayrılır. Doğu bölümü yaklaşık 15 km uzunlukta ve ortalama 30 metre derinliktedir. </a:t>
            </a:r>
            <a:endParaRPr lang="tr-TR" sz="16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İki tabakalı su kütlesine sahip oluşuyla Marmara Denizi’ne benzemektedir. </a:t>
            </a:r>
            <a:r>
              <a:rPr lang="tr-TR" sz="1600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Üstte 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az tuzlu (18 - 22 </a:t>
            </a:r>
            <a:r>
              <a:rPr lang="tr-TR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Karadeniz suyu ile altta daha tuzlu (37,5 - 38,5 </a:t>
            </a:r>
            <a:r>
              <a:rPr lang="tr-TR" sz="1600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ppt</a:t>
            </a:r>
            <a:r>
              <a:rPr lang="tr-TR" sz="1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Akdeniz kökenli suların oluşturduğu iki tabakalı su ve akıntı sistemine sahiptir. </a:t>
            </a:r>
            <a:endParaRPr lang="tr-TR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Z:\02-MÜDÜRE\03-MERİÇ\İzmit Körfezi Eylem Planı\Bilgiler\İzmit Körfezi\Körfez\Körfez Harita\Harit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36" y="3214687"/>
            <a:ext cx="10809745" cy="3631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687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987" y="163570"/>
            <a:ext cx="3454367" cy="4605823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7259387" y="4839061"/>
            <a:ext cx="47758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dirty="0" smtClean="0"/>
              <a:t>Heterotrofik </a:t>
            </a:r>
            <a:r>
              <a:rPr lang="tr-TR" sz="1500" dirty="0"/>
              <a:t>beslenme özelliği nedeniyle </a:t>
            </a:r>
            <a:r>
              <a:rPr lang="tr-TR" sz="1500" dirty="0" err="1"/>
              <a:t>zooplankton</a:t>
            </a:r>
            <a:r>
              <a:rPr lang="tr-TR" sz="1500" dirty="0"/>
              <a:t> ile aynı besini paylaşan </a:t>
            </a:r>
            <a:r>
              <a:rPr lang="tr-TR" sz="1500" i="1" dirty="0" err="1"/>
              <a:t>Noctiluca</a:t>
            </a:r>
            <a:r>
              <a:rPr lang="tr-TR" sz="1500" i="1" dirty="0"/>
              <a:t> </a:t>
            </a:r>
            <a:r>
              <a:rPr lang="tr-TR" sz="1500" i="1" dirty="0" err="1"/>
              <a:t>scintillans</a:t>
            </a:r>
            <a:r>
              <a:rPr lang="tr-TR" sz="1500" i="1" dirty="0"/>
              <a:t> </a:t>
            </a:r>
            <a:r>
              <a:rPr lang="tr-TR" sz="1500" dirty="0"/>
              <a:t>özellikle İzmit Körfezinde özellikle Temmuz ayında baskın olarak bulunmuştur.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i="1" dirty="0" smtClean="0"/>
              <a:t>P. </a:t>
            </a:r>
            <a:r>
              <a:rPr lang="tr-TR" sz="1500" i="1" dirty="0" err="1" smtClean="0"/>
              <a:t>polyphemoides</a:t>
            </a:r>
            <a:r>
              <a:rPr lang="tr-TR" sz="1500" i="1" dirty="0" smtClean="0"/>
              <a:t> </a:t>
            </a:r>
            <a:r>
              <a:rPr lang="tr-TR" sz="1500" dirty="0" smtClean="0"/>
              <a:t>ve </a:t>
            </a:r>
            <a:r>
              <a:rPr lang="tr-TR" sz="1500" dirty="0" err="1" smtClean="0"/>
              <a:t>Poliket</a:t>
            </a:r>
            <a:r>
              <a:rPr lang="tr-TR" sz="1500" dirty="0" smtClean="0"/>
              <a:t> larvaları baskın türler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dirty="0" err="1" smtClean="0"/>
              <a:t>Bivalvia</a:t>
            </a:r>
            <a:r>
              <a:rPr lang="tr-TR" sz="1500" dirty="0" smtClean="0"/>
              <a:t> larvası, </a:t>
            </a:r>
            <a:r>
              <a:rPr lang="tr-TR" sz="1500" i="1" dirty="0" smtClean="0"/>
              <a:t>A. </a:t>
            </a:r>
            <a:r>
              <a:rPr lang="tr-TR" sz="1500" i="1" dirty="0" err="1" smtClean="0"/>
              <a:t>clausi</a:t>
            </a:r>
            <a:r>
              <a:rPr lang="tr-TR" sz="1500" i="1" dirty="0" smtClean="0"/>
              <a:t>, O. </a:t>
            </a:r>
            <a:r>
              <a:rPr lang="tr-TR" sz="1500" i="1" dirty="0" err="1" smtClean="0"/>
              <a:t>nana</a:t>
            </a:r>
            <a:r>
              <a:rPr lang="tr-TR" sz="1500" i="1" dirty="0" smtClean="0"/>
              <a:t> ve O. </a:t>
            </a:r>
            <a:r>
              <a:rPr lang="tr-TR" sz="1500" i="1" dirty="0" err="1" smtClean="0"/>
              <a:t>similis</a:t>
            </a:r>
            <a:r>
              <a:rPr lang="tr-TR" sz="1500" dirty="0" smtClean="0"/>
              <a:t> yaygın türler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1500" i="1" dirty="0" smtClean="0"/>
              <a:t>A. </a:t>
            </a:r>
            <a:r>
              <a:rPr lang="tr-TR" sz="1500" i="1" dirty="0" err="1" smtClean="0"/>
              <a:t>aurita</a:t>
            </a:r>
            <a:r>
              <a:rPr lang="tr-TR" sz="1500" i="1" dirty="0" smtClean="0"/>
              <a:t> </a:t>
            </a:r>
            <a:r>
              <a:rPr lang="tr-TR" sz="1500" dirty="0" smtClean="0"/>
              <a:t>özellikle </a:t>
            </a:r>
            <a:r>
              <a:rPr lang="tr-TR" sz="1500" dirty="0" err="1" smtClean="0"/>
              <a:t>biyokütle</a:t>
            </a:r>
            <a:r>
              <a:rPr lang="tr-TR" sz="1500" dirty="0" smtClean="0"/>
              <a:t> olarak önemli</a:t>
            </a:r>
            <a:endParaRPr lang="tr-TR" sz="1500" dirty="0"/>
          </a:p>
        </p:txBody>
      </p:sp>
      <p:pic>
        <p:nvPicPr>
          <p:cNvPr id="9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665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Grafik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953951"/>
              </p:ext>
            </p:extLst>
          </p:nvPr>
        </p:nvGraphicFramePr>
        <p:xfrm>
          <a:off x="1111858" y="0"/>
          <a:ext cx="6294782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5823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1427" y="865295"/>
            <a:ext cx="6848808" cy="513660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689" y="861444"/>
            <a:ext cx="6891549" cy="5168662"/>
          </a:xfrm>
          <a:prstGeom prst="rect">
            <a:avLst/>
          </a:prstGeom>
        </p:spPr>
      </p:pic>
      <p:pic>
        <p:nvPicPr>
          <p:cNvPr id="4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665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5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48981" y="977830"/>
            <a:ext cx="1189403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Bentik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biyotop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kirlilikle ilişkili olarak hemen değişim geçirdiği için, insan baskıların etkilerini tespit etmek için indikatör olarak kullanılmaktadır. Ekolojik durumun belirlenmesinde BENTIX, AMBI ve TUBİ indeksleri kullanılır.</a:t>
            </a:r>
            <a:endParaRPr lang="tr-TR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Dikdörtgen 7"/>
          <p:cNvSpPr/>
          <p:nvPr/>
        </p:nvSpPr>
        <p:spPr>
          <a:xfrm>
            <a:off x="284434" y="6317705"/>
            <a:ext cx="11342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Örneklemelerde 0,1 m</a:t>
            </a:r>
            <a:r>
              <a:rPr lang="tr-TR" baseline="300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</a:t>
            </a: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lik alanı örnekleyebilen “Van </a:t>
            </a:r>
            <a:r>
              <a:rPr lang="tr-TR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Veen</a:t>
            </a: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tr-TR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Grap</a:t>
            </a: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 kullanılmaktadır. </a:t>
            </a:r>
            <a:endParaRPr lang="tr-TR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047404" y="84370"/>
            <a:ext cx="9983585" cy="6851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3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Grab</a:t>
            </a:r>
            <a:r>
              <a:rPr lang="tr-TR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Örneklemeleri</a:t>
            </a:r>
            <a:endParaRPr lang="tr-TR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2"/>
          <a:srcRect l="7411"/>
          <a:stretch/>
        </p:blipFill>
        <p:spPr>
          <a:xfrm>
            <a:off x="5890511" y="1900464"/>
            <a:ext cx="2954685" cy="4254891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196" y="1902166"/>
            <a:ext cx="3189891" cy="4253189"/>
          </a:xfrm>
          <a:prstGeom prst="rect">
            <a:avLst/>
          </a:prstGeom>
        </p:spPr>
      </p:pic>
      <p:pic>
        <p:nvPicPr>
          <p:cNvPr id="10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513" y="84370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64" y="1900464"/>
            <a:ext cx="5697847" cy="427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285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5334000" cy="685800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0" y="0"/>
            <a:ext cx="6858000" cy="6858000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3546516" y="110360"/>
            <a:ext cx="5665333" cy="523220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none">
            <a:spAutoFit/>
          </a:bodyPr>
          <a:lstStyle/>
          <a:p>
            <a:r>
              <a:rPr lang="tr-TR" sz="28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Körfezin dip yapısının genel durumu </a:t>
            </a:r>
            <a:endParaRPr lang="tr-TR" sz="2800" dirty="0"/>
          </a:p>
        </p:txBody>
      </p:sp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665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66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41165" y="-1247"/>
            <a:ext cx="5935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Örneklemeler sonucunda toplam </a:t>
            </a:r>
            <a:r>
              <a:rPr lang="tr-TR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17 adet tür 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tespit edilmiştir, </a:t>
            </a:r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6237165" y="18341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Örnekleme sonucunda sadece </a:t>
            </a:r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Annelida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grubuna ait </a:t>
            </a:r>
            <a:r>
              <a:rPr lang="tr-TR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Syllidae</a:t>
            </a:r>
            <a:r>
              <a:rPr lang="tr-TR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ve </a:t>
            </a:r>
            <a:r>
              <a:rPr lang="tr-TR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Serpulidae</a:t>
            </a: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türleri ile </a:t>
            </a:r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mollusca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grubuna  ait </a:t>
            </a:r>
            <a:r>
              <a:rPr lang="tr-TR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Spisula</a:t>
            </a:r>
            <a:r>
              <a:rPr lang="tr-TR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subtruncata</a:t>
            </a: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ve</a:t>
            </a:r>
            <a:r>
              <a:rPr lang="tr-TR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Arcuatula</a:t>
            </a:r>
            <a:r>
              <a:rPr lang="tr-TR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senhousia</a:t>
            </a:r>
            <a:r>
              <a:rPr lang="tr-TR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canlı olarak bulunmuştur. Onun dışında ki elde edilen türler ölü </a:t>
            </a:r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mollusca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kabuklarıdır. </a:t>
            </a:r>
            <a:endParaRPr lang="tr-TR" dirty="0"/>
          </a:p>
        </p:txBody>
      </p:sp>
      <p:pic>
        <p:nvPicPr>
          <p:cNvPr id="6" name="Resim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" t="11529" b="16826"/>
          <a:stretch/>
        </p:blipFill>
        <p:spPr bwMode="auto">
          <a:xfrm>
            <a:off x="-2825" y="3851766"/>
            <a:ext cx="6138041" cy="297470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Dikdörtgen 6"/>
          <p:cNvSpPr/>
          <p:nvPr/>
        </p:nvSpPr>
        <p:spPr>
          <a:xfrm>
            <a:off x="-53800" y="6027003"/>
            <a:ext cx="62399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2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Arcuatula</a:t>
            </a:r>
            <a:r>
              <a:rPr lang="tr-TR" sz="12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i="1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senhousia</a:t>
            </a:r>
            <a:r>
              <a:rPr lang="tr-TR" sz="12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Pasifik okyanusu kökenli “Asya hurma midyesi” olarak bilinir. Ülkemiz suları için yabancı türler arasındadır ve ilk kez </a:t>
            </a:r>
            <a:r>
              <a:rPr lang="tr-TR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Uysal ve </a:t>
            </a:r>
            <a:r>
              <a:rPr lang="tr-TR" sz="12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diğ</a:t>
            </a:r>
            <a:r>
              <a:rPr lang="tr-TR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tr-TR" sz="1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(2008) tarafından bildirilmiştir. Fırsatçı bir tür olarak kabul edilen </a:t>
            </a:r>
            <a:r>
              <a:rPr lang="tr-TR" sz="12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tr-TR" sz="12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senhousia</a:t>
            </a:r>
            <a:r>
              <a:rPr lang="tr-TR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yüksek üreme kapasitesine ve hızlı büyüme yeteneğine sahip olduğundan bulunduğu bölgede yoğun popülasyonlar oluşturabilir. </a:t>
            </a:r>
            <a:endParaRPr lang="tr-T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94520" y="170383"/>
            <a:ext cx="2913121" cy="5339852"/>
          </a:xfrm>
          <a:prstGeom prst="rect">
            <a:avLst/>
          </a:prstGeom>
        </p:spPr>
      </p:pic>
      <p:graphicFrame>
        <p:nvGraphicFramePr>
          <p:cNvPr id="9" name="Tabl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3912771"/>
              </p:ext>
            </p:extLst>
          </p:nvPr>
        </p:nvGraphicFramePr>
        <p:xfrm>
          <a:off x="275767" y="309701"/>
          <a:ext cx="5349240" cy="3600450"/>
        </p:xfrm>
        <a:graphic>
          <a:graphicData uri="http://schemas.openxmlformats.org/drawingml/2006/table">
            <a:tbl>
              <a:tblPr firstRow="1" firstCol="1" bandRow="1"/>
              <a:tblGrid>
                <a:gridCol w="9004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752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Filum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Ordo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Tür </a:t>
                      </a:r>
                      <a:r>
                        <a:rPr lang="tr-TR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İsimleri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Mollusca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Bivalvia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Anadara gibbosa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(Reeve, 1844)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Acanthocardia paucicostata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(G. B. Sowerby II, 1834)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Varicorbula gibba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(Olivi, 1792)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Mysia undata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(Pennant, 1777)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Mytilus galloprovincialis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Lamarck, 1819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Ostrea edulis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Linnaeus, 1758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Spisula subtruncata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(da Costa, 1778)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tr-TR" sz="12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Arcuatula</a:t>
                      </a:r>
                      <a:r>
                        <a:rPr lang="tr-TR" sz="12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i="1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senhousia</a:t>
                      </a:r>
                      <a:r>
                        <a:rPr lang="tr-TR" sz="1200" i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tr-TR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(W. H. </a:t>
                      </a:r>
                      <a:r>
                        <a:rPr lang="tr-TR" sz="1200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Benson</a:t>
                      </a:r>
                      <a:r>
                        <a:rPr lang="tr-TR" sz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1842)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Talochlamys multistriata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(Poli, 1795)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Lutraria (cf) lutraria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(Linnaeus, 1758)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Gastropoda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Aporrhais pespelecani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(Linnaeus, 1758</a:t>
                      </a: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Turritellinella tricarinata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(Brocchi, 1814)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Tectura virginea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(Müller, O.F., 1776)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Tritia neritea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(Linnaeus, 1758)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Scaphopoda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Antalis dentalis </a:t>
                      </a: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(Linnaeus, 1758)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Annelida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Syllidae sp.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tr-TR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Serpulidae</a:t>
                      </a:r>
                      <a:r>
                        <a:rPr lang="tr-TR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sp.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graphicFrame>
        <p:nvGraphicFramePr>
          <p:cNvPr id="10" name="Tablo 9"/>
          <p:cNvGraphicFramePr>
            <a:graphicFrameLocks noGrp="1"/>
          </p:cNvGraphicFramePr>
          <p:nvPr>
            <p:extLst/>
          </p:nvPr>
        </p:nvGraphicFramePr>
        <p:xfrm>
          <a:off x="6135216" y="4869399"/>
          <a:ext cx="6005807" cy="195707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083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75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27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86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96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799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964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22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90195">
                <a:tc>
                  <a:txBody>
                    <a:bodyPr/>
                    <a:lstStyle/>
                    <a:p>
                      <a:pPr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İstasyon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TUBI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EKOLOJİK DURUMU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BENTIX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EKOLOJİK DURUMU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AMBI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EKOLOJİK DURUMU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İZÇ</a:t>
                      </a:r>
                      <a:r>
                        <a:rPr lang="tr-TR" sz="1200">
                          <a:effectLst/>
                        </a:rPr>
                        <a:t>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0,8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Aşırı derecede etkilenmiş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0,9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5,2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İZÇ</a:t>
                      </a:r>
                      <a:r>
                        <a:rPr lang="tr-TR" sz="1200">
                          <a:effectLst/>
                        </a:rPr>
                        <a:t>2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0,8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Aşırı derecede etkilenmiş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0,9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5,2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İZÇ</a:t>
                      </a:r>
                      <a:r>
                        <a:rPr lang="tr-TR" sz="1200">
                          <a:effectLst/>
                        </a:rPr>
                        <a:t>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0,9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Aşırı derecede etkilenmiş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1,1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5,3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0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000">
                          <a:effectLst/>
                        </a:rPr>
                        <a:t>İZÇ4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0,8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Aşırı derecede etkilenmiş 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1,3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6,1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>
                          <a:effectLst/>
                        </a:rPr>
                        <a:t>Kötü </a:t>
                      </a:r>
                      <a:endParaRPr lang="tr-T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tr-TR" sz="1200" dirty="0">
                          <a:effectLst/>
                        </a:rPr>
                        <a:t> </a:t>
                      </a:r>
                      <a:endParaRPr lang="tr-T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Dikdörtgen 10"/>
          <p:cNvSpPr/>
          <p:nvPr/>
        </p:nvSpPr>
        <p:spPr>
          <a:xfrm>
            <a:off x="6876972" y="4395217"/>
            <a:ext cx="48163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Biyotik</a:t>
            </a:r>
            <a:r>
              <a:rPr lang="tr-TR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indekslere göre ekolojik durum göstergesi</a:t>
            </a:r>
            <a:endParaRPr lang="tr-TR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8023" y="2249766"/>
            <a:ext cx="1493967" cy="1250834"/>
          </a:xfrm>
          <a:prstGeom prst="rect">
            <a:avLst/>
          </a:prstGeom>
        </p:spPr>
      </p:pic>
      <p:pic>
        <p:nvPicPr>
          <p:cNvPr id="12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5" y="983350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15" y="1889766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2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3D95E2D-FB2D-D4A6-972D-ED8216662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860" y="1309808"/>
            <a:ext cx="3871736" cy="2903802"/>
          </a:xfrm>
        </p:spPr>
      </p:pic>
      <p:sp>
        <p:nvSpPr>
          <p:cNvPr id="7" name="10 Dikdörtgen">
            <a:extLst>
              <a:ext uri="{FF2B5EF4-FFF2-40B4-BE49-F238E27FC236}">
                <a16:creationId xmlns:a16="http://schemas.microsoft.com/office/drawing/2014/main" id="{0741DE54-BDFB-F1E2-B58E-D0DD6505F796}"/>
              </a:ext>
            </a:extLst>
          </p:cNvPr>
          <p:cNvSpPr/>
          <p:nvPr/>
        </p:nvSpPr>
        <p:spPr>
          <a:xfrm>
            <a:off x="2090195" y="193500"/>
            <a:ext cx="8316416" cy="70788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tr-TR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İzmit Körfezi’nde Algarna Çalışması ile Balık ve Omurgasız  Biyoçeşitliliğin Belirlenmesi</a:t>
            </a:r>
            <a:endParaRPr lang="tr-TR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FF5D5F-416D-90A5-D120-6FA500615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290" y="952502"/>
            <a:ext cx="2966642" cy="39555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28ACD23-BA2D-5DD0-BB94-0E08FC55D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8739" y="4358274"/>
            <a:ext cx="2916324" cy="21872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D3DA30-99B3-61EA-3F87-40FB1C2824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435" y="4335947"/>
            <a:ext cx="2958045" cy="22168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E51CA6-882A-CC64-73C4-02BCA4466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57" y="4358274"/>
            <a:ext cx="2893971" cy="21721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FD125A9-87A2-BAC2-6F1A-54E9B5376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85145" y="1082822"/>
            <a:ext cx="2367217" cy="31562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09567DF-3CE3-5387-A50C-7693D4A1D5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45852" y="4957366"/>
            <a:ext cx="2415550" cy="1813057"/>
          </a:xfrm>
          <a:prstGeom prst="rect">
            <a:avLst/>
          </a:prstGeom>
        </p:spPr>
      </p:pic>
      <p:pic>
        <p:nvPicPr>
          <p:cNvPr id="10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6658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856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>
            <a:spLocks noGrp="1"/>
          </p:cNvSpPr>
          <p:nvPr>
            <p:ph type="title"/>
          </p:nvPr>
        </p:nvSpPr>
        <p:spPr>
          <a:xfrm>
            <a:off x="1105989" y="280901"/>
            <a:ext cx="10058400" cy="1026605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pPr algn="ctr"/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İzmit Körfezi’nde </a:t>
            </a:r>
            <a:r>
              <a:rPr lang="tr-T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Algarna</a:t>
            </a: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Çalışması ile Balık ve Omurgasız  </a:t>
            </a:r>
            <a:r>
              <a:rPr lang="tr-TR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Biyoçeşitliliğin</a:t>
            </a:r>
            <a:r>
              <a:rPr lang="tr-TR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Belirlenmesi</a:t>
            </a:r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359228" y="1445702"/>
            <a:ext cx="11158919" cy="3370489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İzmit Körfezi balık ve omurgasız biyoçeşitliliğin belirlenmesi amacıyla yapılan algarna örneklemesinde, bir taksonomik gruba ait 4 balık türü ve beş taksonomik gruba ait 14 makroomurgasız tür elde edilmiştir.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Genel olarak bu taksonomik gruplar içerdikleri tür sayılarına göre sırasıyla; osteichthyes 4 tür, crustacea 2 tür, mollusca 6 tür, echinodermata 4 tür, tunicata 1 tür ve cnidaria 1 tür oluşturmaktadır. </a:t>
            </a:r>
          </a:p>
          <a:p>
            <a:pPr algn="just"/>
            <a:endParaRPr lang="tr-TR" sz="2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6448A93-CB7E-C8DF-F68E-53B3E07DF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63" y="4090761"/>
            <a:ext cx="2915230" cy="21881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DCC2FA4-66A9-F204-7C6A-5B3804BAA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392" y="4143105"/>
            <a:ext cx="2865608" cy="2147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DFDCE5-B958-9E69-4E53-005CFFBC3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0396" y="4143105"/>
            <a:ext cx="3203796" cy="21475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71EF3E-4903-C288-A27B-8C7DF6F93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588" y="4225380"/>
            <a:ext cx="2609956" cy="2065269"/>
          </a:xfrm>
          <a:prstGeom prst="rect">
            <a:avLst/>
          </a:prstGeom>
        </p:spPr>
      </p:pic>
      <p:pic>
        <p:nvPicPr>
          <p:cNvPr id="8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761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49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27C13-480A-2AF6-F118-45AC0C0EA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75197" y="1080559"/>
            <a:ext cx="5020091" cy="4351338"/>
          </a:xfrm>
        </p:spPr>
        <p:txBody>
          <a:bodyPr>
            <a:noAutofit/>
          </a:bodyPr>
          <a:lstStyle/>
          <a:p>
            <a:pPr algn="just">
              <a:buFont typeface="Wingdings" panose="05000000000000000000" pitchFamily="2" charset="2"/>
              <a:buChar char="ü"/>
            </a:pP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Elde edilen türlerin görünme sıklığını incelediğimizde; 2 tür devamlı,  5 tür yaygın ve 11 tür seyrek olarak görünmektedir.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tr-T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Aurelia aurita ve Corella parallelogramma d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evamlı türler, </a:t>
            </a:r>
            <a:r>
              <a:rPr lang="tr-T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Carcinus maenas, Spisula subtruncata, Asterina gibbosa, Astropecten sp. ve </a:t>
            </a:r>
            <a:r>
              <a:rPr lang="tr-TR" sz="24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Aporrhais</a:t>
            </a:r>
            <a:r>
              <a:rPr lang="tr-TR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400" i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pespelecani</a:t>
            </a:r>
            <a:r>
              <a:rPr lang="tr-TR" sz="2400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yaygın </a:t>
            </a:r>
            <a:r>
              <a:rPr lang="tr-TR" sz="24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türler, balık ve diğer omurgasız türler </a:t>
            </a:r>
            <a:r>
              <a:rPr lang="tr-TR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seyrek olarak görünmektedir.  </a:t>
            </a:r>
            <a:endParaRPr lang="tr-T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EEA7204-D78A-0F13-2B61-BED956204270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400757" y="825940"/>
          <a:ext cx="6037384" cy="5732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Metin kutusu 6">
            <a:extLst>
              <a:ext uri="{FF2B5EF4-FFF2-40B4-BE49-F238E27FC236}">
                <a16:creationId xmlns:a16="http://schemas.microsoft.com/office/drawing/2014/main" id="{2BDB5050-202D-BE43-F2A4-BE4772EF8D68}"/>
              </a:ext>
            </a:extLst>
          </p:cNvPr>
          <p:cNvSpPr txBox="1"/>
          <p:nvPr/>
        </p:nvSpPr>
        <p:spPr>
          <a:xfrm>
            <a:off x="1767841" y="185944"/>
            <a:ext cx="8551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 kompozisyonunda yer alan türlerin görünme </a:t>
            </a:r>
            <a:r>
              <a:rPr lang="tr-T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sıklığı</a:t>
            </a:r>
          </a:p>
          <a:p>
            <a:pPr algn="ctr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761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Spisula subtruncata - Wikipe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2001" y="5361709"/>
            <a:ext cx="1687483" cy="126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6742" y="5361709"/>
            <a:ext cx="1273448" cy="1265612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6822" y="5364329"/>
            <a:ext cx="1683988" cy="126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510DC467-C46F-7440-4CE6-5540B43C047A}"/>
              </a:ext>
            </a:extLst>
          </p:cNvPr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838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8A0C360-07C8-3A7A-4BCC-52B857956C6A}"/>
              </a:ext>
            </a:extLst>
          </p:cNvPr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Unvan 1">
            <a:extLst>
              <a:ext uri="{FF2B5EF4-FFF2-40B4-BE49-F238E27FC236}">
                <a16:creationId xmlns:a16="http://schemas.microsoft.com/office/drawing/2014/main" id="{5355063F-5EBD-1A3C-2679-E94655C50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3371" y="365125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Algarna av kompozisyonunda yer alan taksonomik grupların sayısal ve ağırlıksal dağılımı</a:t>
            </a:r>
            <a:br>
              <a:rPr lang="tr-TR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761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35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214268" y="949130"/>
            <a:ext cx="4989499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Toplam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oliform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fekal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koliform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düzeylerinde artış gözlenmiştir.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Çalışma döneminde baskın olarak kaydedilen </a:t>
            </a:r>
            <a:r>
              <a:rPr lang="tr-TR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fitoplankton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türleri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Marmara Denizinde sıklıkla bulunan ve uygun ortam şartlarını bulduğunda hızla çoğalma potansiyeline sahip 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olan türlerdir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tr-T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Sınırlı 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 sirkülasyonuna sahip olan bu bölgede aşırı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algal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artış sebebiyle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red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tide ve belirli bölgelerde </a:t>
            </a:r>
            <a:r>
              <a:rPr lang="tr-TR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müsilaj</a:t>
            </a:r>
            <a:r>
              <a:rPr lang="tr-T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varlığı </a:t>
            </a:r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gözlenmiştir.</a:t>
            </a:r>
          </a:p>
          <a:p>
            <a:pPr algn="just"/>
            <a:r>
              <a:rPr lang="tr-TR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tr-T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Denizanası </a:t>
            </a:r>
            <a:r>
              <a:rPr lang="tr-TR" sz="2000" i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Aurelia</a:t>
            </a:r>
            <a:r>
              <a:rPr lang="tr-TR" sz="20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aurita</a:t>
            </a:r>
            <a:r>
              <a:rPr lang="tr-TR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baskın tür olarak görülmektedir.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1107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sim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62" y="975358"/>
            <a:ext cx="6345776" cy="55418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39EAF-042B-C59B-2F17-A04316B8CB3F}"/>
              </a:ext>
            </a:extLst>
          </p:cNvPr>
          <p:cNvSpPr txBox="1">
            <a:spLocks/>
          </p:cNvSpPr>
          <p:nvPr/>
        </p:nvSpPr>
        <p:spPr>
          <a:xfrm>
            <a:off x="1097280" y="229130"/>
            <a:ext cx="9975273" cy="5918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SONUÇ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74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2225" y="77788"/>
            <a:ext cx="8229600" cy="1120775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tr-TR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İZMİT KÖRFEZİNİN SORUNLARI</a:t>
            </a:r>
            <a:endParaRPr lang="tr-TR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471613"/>
            <a:ext cx="8229600" cy="5386387"/>
          </a:xfrm>
        </p:spPr>
        <p:txBody>
          <a:bodyPr/>
          <a:lstStyle/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Kirlilik (Karasal kökenli kirlilik, </a:t>
            </a:r>
            <a:r>
              <a:rPr lang="tr-TR" altLang="tr-T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vb</a:t>
            </a: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İklim değişikliği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Deniz taşımacılığı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Habitat kaybı ve bozulması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Yabancı ve istilacı türler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Balıkçılık faaliyetleri</a:t>
            </a:r>
          </a:p>
          <a:p>
            <a:pPr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Plastik ve </a:t>
            </a:r>
            <a:r>
              <a:rPr lang="tr-TR" altLang="tr-TR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mikroplastik</a:t>
            </a:r>
            <a:r>
              <a:rPr lang="tr-TR" altLang="tr-T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kirliliği</a:t>
            </a:r>
          </a:p>
          <a:p>
            <a:pPr marL="0" indent="0">
              <a:buClr>
                <a:schemeClr val="accent6"/>
              </a:buClr>
              <a:buNone/>
              <a:defRPr/>
            </a:pPr>
            <a:endParaRPr lang="tr-TR" altLang="tr-TR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buClr>
                <a:schemeClr val="accent6"/>
              </a:buClr>
              <a:buFont typeface="Wingdings" panose="05000000000000000000" pitchFamily="2" charset="2"/>
              <a:buChar char="Ø"/>
              <a:defRPr/>
            </a:pPr>
            <a:endParaRPr lang="tr-TR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eaLnBrk="1" hangingPunct="1">
              <a:buClr>
                <a:schemeClr val="accent2">
                  <a:lumMod val="60000"/>
                  <a:lumOff val="40000"/>
                </a:schemeClr>
              </a:buClr>
              <a:buFontTx/>
              <a:buNone/>
              <a:defRPr/>
            </a:pPr>
            <a:endParaRPr lang="tr-TR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6" name="Picture 5" descr="2576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638" y="4076700"/>
            <a:ext cx="338455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9" descr="kureselIsinm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938" y="77788"/>
            <a:ext cx="2662237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8" descr="Tan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75" y="1771650"/>
            <a:ext cx="17843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4" descr="Istanbul_Universitesi_R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3176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Resi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31763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istanbullu-bu-suyu-iciyor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2" y="1809070"/>
            <a:ext cx="2864432" cy="2011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 descr="http://www.bodrumgundem.com/wp-content/uploads/2011/11/pina-dolgu-int-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381" y="4093980"/>
            <a:ext cx="3791412" cy="2519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Etkisi Makro Kendisi Mikroplastikler - ÇEYREK MÜHENDİS Çeyrek Mühendi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95" y="4760880"/>
            <a:ext cx="3330599" cy="1852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481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B08086-DFBD-004C-28C7-F0562647A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239" y="1170203"/>
            <a:ext cx="6988957" cy="5529854"/>
          </a:xfrm>
        </p:spPr>
        <p:txBody>
          <a:bodyPr>
            <a:noAutofit/>
          </a:bodyPr>
          <a:lstStyle/>
          <a:p>
            <a:pPr algn="just"/>
            <a:r>
              <a:rPr lang="tr-T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Gerek plankton gerek </a:t>
            </a:r>
            <a:r>
              <a:rPr lang="tr-TR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bentoz</a:t>
            </a:r>
            <a:r>
              <a:rPr lang="tr-T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tür topluluklarında </a:t>
            </a:r>
            <a:r>
              <a:rPr lang="tr-TR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kirlilik indikatörü ve istilacı türlere rastlanmıştır.</a:t>
            </a:r>
          </a:p>
          <a:p>
            <a:pPr algn="just"/>
            <a:r>
              <a:rPr lang="tr-TR" sz="20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Trabzon </a:t>
            </a:r>
            <a:r>
              <a:rPr lang="tr-TR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 Ürünleri Merkez Araştırma Enstitüsü’nün 2017 yaz ve 2018 kış mevsiminde 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İzmit Körfezi’nde yapmış olduğu trol sörveyinde; mezgit, barbunya, istavrit, kömürcü kayası, iskorpit, horozbina, üzgün, gelincik, trakonya, kırlangıç, mazak, kalkan, çivisiz kalkan, dil, benekli hani, vatoz, mahmuzlu camgöz köpek balığı, sübye, yengeç, karides, denizyıldızı, denizkestanesi ve deniz minaresi olmak üzere 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toplam 23 tür 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tespit edilmiştir (Aydın ve diğ., 2019). </a:t>
            </a:r>
            <a:r>
              <a:rPr lang="tr-TR" sz="2000" u="sng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2018 </a:t>
            </a:r>
            <a:r>
              <a:rPr lang="tr-TR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sonbahar döneminde yapılan başka bir trol çalışmasında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İzmit Körfezi’nin </a:t>
            </a:r>
            <a:r>
              <a:rPr lang="tr-TR" sz="20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iç kısmında herhangi bir canlıya rastlanılmamakla birlikte orta ve dış körfezde toplam </a:t>
            </a:r>
            <a:r>
              <a:rPr lang="tr-TR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37 tür 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(26 balık ve 11 makrozoobentik) elde edilmiştir (Karakulak ve diğ., 2019). </a:t>
            </a:r>
            <a:r>
              <a:rPr lang="tr-TR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 çalışmada ise </a:t>
            </a:r>
            <a:r>
              <a:rPr lang="tr-TR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balık türü </a:t>
            </a:r>
            <a:r>
              <a:rPr lang="tr-TR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bulunmuştur.</a:t>
            </a:r>
          </a:p>
          <a:p>
            <a:pPr algn="just"/>
            <a:r>
              <a:rPr lang="tr-TR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İzmit </a:t>
            </a:r>
            <a:r>
              <a:rPr lang="tr-TR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Körfezi, tüm antropojenik baskılara rağmen, Marmara Denizi balıkçılığında oldukça önemli bir balıkçılık sahası olma özelliğini korumaktadır.  </a:t>
            </a:r>
            <a:endParaRPr lang="tr-T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761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257" y="949129"/>
            <a:ext cx="4405910" cy="261192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5581" y="4008672"/>
            <a:ext cx="3256375" cy="244228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39EAF-042B-C59B-2F17-A04316B8CB3F}"/>
              </a:ext>
            </a:extLst>
          </p:cNvPr>
          <p:cNvSpPr txBox="1">
            <a:spLocks/>
          </p:cNvSpPr>
          <p:nvPr/>
        </p:nvSpPr>
        <p:spPr>
          <a:xfrm>
            <a:off x="1097280" y="229130"/>
            <a:ext cx="9975273" cy="591838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SONUÇ</a:t>
            </a:r>
            <a:endParaRPr lang="tr-TR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83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42405" y="269966"/>
            <a:ext cx="10515600" cy="793705"/>
          </a:xfrm>
        </p:spPr>
        <p:txBody>
          <a:bodyPr/>
          <a:lstStyle/>
          <a:p>
            <a:pPr algn="ctr"/>
            <a:r>
              <a:rPr lang="tr-TR" b="1" dirty="0" smtClean="0"/>
              <a:t>TEŞEKKÜRLER</a:t>
            </a:r>
            <a:endParaRPr lang="tr-TR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4" y="1063671"/>
            <a:ext cx="9562011" cy="5378631"/>
          </a:xfrm>
        </p:spPr>
      </p:pic>
      <p:pic>
        <p:nvPicPr>
          <p:cNvPr id="5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81" y="10024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8761" y="10096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79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2972" y="1826924"/>
            <a:ext cx="4880759" cy="2745427"/>
          </a:xfrm>
          <a:prstGeom prst="rect">
            <a:avLst/>
          </a:prstGeom>
        </p:spPr>
      </p:pic>
      <p:sp>
        <p:nvSpPr>
          <p:cNvPr id="2" name="Başlık 1"/>
          <p:cNvSpPr txBox="1">
            <a:spLocks/>
          </p:cNvSpPr>
          <p:nvPr/>
        </p:nvSpPr>
        <p:spPr>
          <a:xfrm>
            <a:off x="1021642" y="537722"/>
            <a:ext cx="9846917" cy="159603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tr-T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Bölgede biriken dip çamurları </a:t>
            </a:r>
            <a:r>
              <a:rPr lang="tr-TR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 </a:t>
            </a:r>
            <a:r>
              <a:rPr lang="tr-TR" sz="20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dönem</a:t>
            </a:r>
            <a:r>
              <a:rPr lang="tr-TR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(özellikle </a:t>
            </a:r>
            <a:r>
              <a:rPr lang="tr-T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lodos ve benzeri </a:t>
            </a:r>
            <a:r>
              <a:rPr lang="tr-TR" sz="20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meterolojik</a:t>
            </a:r>
            <a:r>
              <a:rPr lang="tr-T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şartlara bağlı </a:t>
            </a:r>
            <a:r>
              <a:rPr lang="tr-TR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olarak) </a:t>
            </a:r>
            <a:r>
              <a:rPr lang="tr-T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yukarı ve yatay yönlü hareket ederek koku ve bulanıklığa sebep olmakta, </a:t>
            </a:r>
            <a:r>
              <a:rPr lang="tr-TR" sz="20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müsilaj</a:t>
            </a:r>
            <a:r>
              <a:rPr lang="tr-TR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tr-T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aşırı alg ve denizanası artışlarını tetiklemekte, </a:t>
            </a:r>
            <a:r>
              <a:rPr lang="tr-TR" sz="20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çözünmüş oksijenin azalmasıyla da deniz </a:t>
            </a:r>
            <a:r>
              <a:rPr lang="tr-TR" sz="2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ekosistemi için olumsuz çevresel koşullar oluşturmaktadır. </a:t>
            </a:r>
          </a:p>
        </p:txBody>
      </p:sp>
      <p:pic>
        <p:nvPicPr>
          <p:cNvPr id="60419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049" y="4572351"/>
            <a:ext cx="4522604" cy="2240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4" descr="Istanbul_Universitesi_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1" y="12541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Resim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369" y="125412"/>
            <a:ext cx="7207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izmitbay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101" y="2332511"/>
            <a:ext cx="4925629" cy="404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82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670463" y="348500"/>
            <a:ext cx="6851073" cy="1325563"/>
          </a:xfrm>
          <a:solidFill>
            <a:schemeClr val="accent1"/>
          </a:solidFill>
        </p:spPr>
        <p:txBody>
          <a:bodyPr/>
          <a:lstStyle/>
          <a:p>
            <a:r>
              <a:rPr lang="tr-TR" alt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 PROJENİN </a:t>
            </a:r>
            <a:r>
              <a:rPr lang="tr-TR" alt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AMACI: </a:t>
            </a:r>
            <a:endParaRPr lang="tr-TR" altLang="tr-T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32262" y="2016818"/>
            <a:ext cx="10904913" cy="4351338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6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Çevre, Şehircilik ve İklim Değişikliği Bakanlığı ile Kocaeli Büyükşehir Belediyesi ortaklığında hayata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geçirilenılan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İzmit Körfezi Doğu Baseni Dip Çamuru Temizlenmesi,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Susuzlaştırılması</a:t>
            </a:r>
            <a: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ve </a:t>
            </a:r>
            <a:r>
              <a:rPr lang="tr-TR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Bertarafı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projesi çalışması Mayıs ayında başlatıldı. Bu projede, 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doğu baseninde 1 milyon 225 bin metrekare alanda toplam 8 milyon ton çamur çıkarılacak.</a:t>
            </a:r>
          </a:p>
          <a:p>
            <a:pPr algn="just">
              <a:lnSpc>
                <a:spcPct val="160000"/>
              </a:lnSpc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Bölgede denizel </a:t>
            </a:r>
            <a:r>
              <a:rPr lang="tr-T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biyoçeşitlilik</a:t>
            </a: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çalışması yapılarak, bu projenin İzmit Körfezi'ne etkilerinin ortaya konması amaçlanmıştır</a:t>
            </a:r>
            <a:r>
              <a:rPr lang="tr-T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tr-TR" dirty="0"/>
          </a:p>
        </p:txBody>
      </p:sp>
      <p:pic>
        <p:nvPicPr>
          <p:cNvPr id="4" name="Picture 4" descr="Istanbul_Universitesi_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91" y="125412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3369" y="125412"/>
            <a:ext cx="720725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859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2"/>
          <a:srcRect r="9594"/>
          <a:stretch/>
        </p:blipFill>
        <p:spPr>
          <a:xfrm>
            <a:off x="5854262" y="1006401"/>
            <a:ext cx="6337738" cy="4946383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1465814" y="84370"/>
            <a:ext cx="9193478" cy="68512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tr-TR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ÖRNEKLEMELER</a:t>
            </a:r>
            <a:endParaRPr lang="tr-TR" sz="3600" b="1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401"/>
            <a:ext cx="5854262" cy="3900402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906802"/>
            <a:ext cx="1471750" cy="196233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39" y="4880428"/>
            <a:ext cx="1483179" cy="1977572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664" y="4906802"/>
            <a:ext cx="1463398" cy="1951198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8542" y="4892040"/>
            <a:ext cx="1474470" cy="1965960"/>
          </a:xfrm>
          <a:prstGeom prst="rect">
            <a:avLst/>
          </a:prstGeom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8676" y="5146559"/>
            <a:ext cx="1977096" cy="1482822"/>
          </a:xfrm>
          <a:prstGeom prst="rect">
            <a:avLst/>
          </a:prstGeom>
        </p:spPr>
      </p:pic>
      <p:pic>
        <p:nvPicPr>
          <p:cNvPr id="15" name="Resim 14" descr="G:\PROJELER\İZMİT KÖRFEZİ BİYOÇEŞİTLİLİK\Sefer 1 Resimleri\1111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4359" y="5586560"/>
            <a:ext cx="1906724" cy="1264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083" y="5586560"/>
            <a:ext cx="957935" cy="1277246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019" y="5358462"/>
            <a:ext cx="2014232" cy="1510674"/>
          </a:xfrm>
          <a:prstGeom prst="rect">
            <a:avLst/>
          </a:prstGeom>
        </p:spPr>
      </p:pic>
      <p:pic>
        <p:nvPicPr>
          <p:cNvPr id="20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68" y="84370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4213" y="8509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ikdörtgen 3"/>
          <p:cNvSpPr/>
          <p:nvPr/>
        </p:nvSpPr>
        <p:spPr>
          <a:xfrm>
            <a:off x="119744" y="970800"/>
            <a:ext cx="557784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60000"/>
              </a:lnSpc>
            </a:pPr>
            <a:r>
              <a:rPr lang="tr-TR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"Denizel Biyolojik Çeşitliliğin Tespiti Projesi" kapsamında İstanbul Üniversitesi, Su Bilimleri Fakültesine ait "Yunus-S" isimli araştırma gemisinin İzmit Körfezi'nde belirlenen noktalardan örnekleme çalışmaları yaptığı kaydedildi.</a:t>
            </a:r>
          </a:p>
        </p:txBody>
      </p:sp>
    </p:spTree>
    <p:extLst>
      <p:ext uri="{BB962C8B-B14F-4D97-AF65-F5344CB8AC3E}">
        <p14:creationId xmlns:p14="http://schemas.microsoft.com/office/powerpoint/2010/main" val="387200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body" sz="half" idx="1"/>
          </p:nvPr>
        </p:nvSpPr>
        <p:spPr>
          <a:xfrm>
            <a:off x="2080727" y="375288"/>
            <a:ext cx="8135937" cy="578485"/>
          </a:xfrm>
          <a:noFill/>
          <a:ln>
            <a:noFill/>
          </a:ln>
        </p:spPr>
        <p:txBody>
          <a:bodyPr>
            <a:normAutofit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tr-TR" altLang="tr-TR" sz="3600" b="1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İŞ </a:t>
            </a:r>
            <a:r>
              <a:rPr lang="tr-TR" altLang="tr-TR" sz="3600" b="1" kern="12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PAKETLERİ </a:t>
            </a:r>
            <a:endParaRPr lang="tr-TR" altLang="tr-TR" sz="3600" b="1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effectLst/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effectLst/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effectLst/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effectLst/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solidFill>
                <a:srgbClr val="020202"/>
              </a:solidFill>
              <a:effectLst/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solidFill>
                <a:srgbClr val="020202"/>
              </a:solidFill>
              <a:effectLst/>
              <a:latin typeface="Garamond" pitchFamily="18" charset="0"/>
            </a:endParaRPr>
          </a:p>
          <a:p>
            <a:pPr algn="ctr" eaLnBrk="1" hangingPunct="1">
              <a:buFont typeface="Arial" charset="0"/>
              <a:buNone/>
            </a:pPr>
            <a:endParaRPr lang="tr-TR" altLang="tr-TR" sz="2000" b="1" dirty="0">
              <a:solidFill>
                <a:srgbClr val="020202"/>
              </a:solidFill>
              <a:effectLst/>
              <a:latin typeface="Garamond" pitchFamily="18" charset="0"/>
            </a:endParaRPr>
          </a:p>
        </p:txBody>
      </p:sp>
      <p:pic>
        <p:nvPicPr>
          <p:cNvPr id="97284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6" y="118085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cdn.istanbul.edu.tr/FileHandler.ashx?f=C0_iTyvEVEKSb8gxeq8jq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97" y="133395"/>
            <a:ext cx="705414" cy="70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534559" y="1344471"/>
            <a:ext cx="4015445" cy="35618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 smtClean="0"/>
              <a:t>İP1 - Deniz </a:t>
            </a:r>
            <a:r>
              <a:rPr lang="tr-TR" sz="1800" dirty="0"/>
              <a:t>Suyunda Değişken Çevresel Parametrelerin </a:t>
            </a:r>
            <a:r>
              <a:rPr lang="tr-TR" sz="1800" dirty="0" smtClean="0"/>
              <a:t>Belirlenmesi</a:t>
            </a:r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 smtClean="0"/>
              <a:t>İP2 </a:t>
            </a:r>
            <a:r>
              <a:rPr lang="tr-TR" sz="1800" dirty="0"/>
              <a:t>- Besin Tuzu </a:t>
            </a:r>
            <a:r>
              <a:rPr lang="tr-TR" sz="1800" dirty="0" smtClean="0"/>
              <a:t>Analizleri</a:t>
            </a:r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/>
              <a:t>İP3 - Klorofil-a Analizleri </a:t>
            </a:r>
            <a:endParaRPr lang="tr-TR" sz="1800" dirty="0" smtClean="0"/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/>
              <a:t>İP4 - </a:t>
            </a:r>
            <a:r>
              <a:rPr lang="tr-TR" sz="1800" dirty="0" smtClean="0"/>
              <a:t>Bakteriyolojik Çalışmalar</a:t>
            </a:r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 smtClean="0"/>
              <a:t>İP5 – </a:t>
            </a:r>
            <a:r>
              <a:rPr lang="tr-TR" sz="1800" dirty="0" err="1" smtClean="0"/>
              <a:t>Fitoplankton</a:t>
            </a:r>
            <a:r>
              <a:rPr lang="tr-TR" sz="1800" dirty="0" smtClean="0"/>
              <a:t> Çeşitliliği ve Bolluğu</a:t>
            </a:r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 smtClean="0"/>
              <a:t>İP6 </a:t>
            </a:r>
            <a:r>
              <a:rPr lang="tr-TR" sz="1800" dirty="0"/>
              <a:t>- </a:t>
            </a:r>
            <a:r>
              <a:rPr lang="tr-TR" sz="1800" dirty="0" err="1"/>
              <a:t>Zooplankton</a:t>
            </a:r>
            <a:r>
              <a:rPr lang="tr-TR" sz="1800" dirty="0"/>
              <a:t> </a:t>
            </a:r>
            <a:r>
              <a:rPr lang="tr-TR" sz="1800" dirty="0" smtClean="0"/>
              <a:t>Çeşitliliği ve Bolluğu </a:t>
            </a:r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 smtClean="0"/>
              <a:t>İP7 </a:t>
            </a:r>
            <a:r>
              <a:rPr lang="tr-TR" sz="1800" dirty="0"/>
              <a:t>- </a:t>
            </a:r>
            <a:r>
              <a:rPr lang="tr-TR" sz="1800" dirty="0" err="1"/>
              <a:t>Bentik</a:t>
            </a:r>
            <a:r>
              <a:rPr lang="tr-TR" sz="1800" dirty="0"/>
              <a:t> Organizma</a:t>
            </a:r>
            <a:endParaRPr lang="tr-TR" sz="1800" dirty="0" smtClean="0"/>
          </a:p>
          <a:p>
            <a:pPr marL="0" indent="0" algn="just">
              <a:buClr>
                <a:schemeClr val="tx1"/>
              </a:buClr>
              <a:buSzPct val="90000"/>
              <a:buNone/>
            </a:pPr>
            <a:r>
              <a:rPr lang="tr-TR" sz="1800" dirty="0" smtClean="0"/>
              <a:t>İP8 </a:t>
            </a:r>
            <a:r>
              <a:rPr lang="tr-TR" sz="1800" dirty="0"/>
              <a:t>- </a:t>
            </a:r>
            <a:r>
              <a:rPr lang="tr-TR" sz="1800" dirty="0" smtClean="0"/>
              <a:t>Balık Örneklemeleri</a:t>
            </a:r>
            <a:endParaRPr lang="tr-TR" sz="2400" dirty="0" smtClean="0"/>
          </a:p>
          <a:p>
            <a:pPr marL="0" indent="0" algn="just">
              <a:buClr>
                <a:schemeClr val="tx1"/>
              </a:buClr>
              <a:buSzPct val="90000"/>
              <a:buNone/>
            </a:pPr>
            <a:endParaRPr lang="tr-TR" altLang="tr-TR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347" y="838810"/>
            <a:ext cx="3236595" cy="242960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17" y="4793586"/>
            <a:ext cx="3284114" cy="1946901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605" y="4793586"/>
            <a:ext cx="3284115" cy="194690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748" y="3432142"/>
            <a:ext cx="2401194" cy="3201592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087" y="953773"/>
            <a:ext cx="2748964" cy="366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4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23.jpg" title="Resim"/>
          <p:cNvPicPr preferRelativeResize="0"/>
          <p:nvPr/>
        </p:nvPicPr>
        <p:blipFill>
          <a:blip r:embed="rId2" cstate="print"/>
          <a:stretch>
            <a:fillRect/>
          </a:stretch>
        </p:blipFill>
        <p:spPr>
          <a:xfrm>
            <a:off x="294062" y="649777"/>
            <a:ext cx="2563200" cy="2980800"/>
          </a:xfrm>
          <a:prstGeom prst="rect">
            <a:avLst/>
          </a:prstGeom>
          <a:noFill/>
        </p:spPr>
      </p:pic>
      <p:pic>
        <p:nvPicPr>
          <p:cNvPr id="7" name="image9.jpg" title="Resim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2857262" y="649252"/>
            <a:ext cx="2563200" cy="2981325"/>
          </a:xfrm>
          <a:prstGeom prst="rect">
            <a:avLst/>
          </a:prstGeom>
          <a:noFill/>
        </p:spPr>
      </p:pic>
      <p:pic>
        <p:nvPicPr>
          <p:cNvPr id="8" name="image11.jpg" title="Resim"/>
          <p:cNvPicPr preferRelativeResize="0"/>
          <p:nvPr/>
        </p:nvPicPr>
        <p:blipFill>
          <a:blip r:embed="rId4" cstate="print"/>
          <a:stretch>
            <a:fillRect/>
          </a:stretch>
        </p:blipFill>
        <p:spPr>
          <a:xfrm>
            <a:off x="5661530" y="649777"/>
            <a:ext cx="2563611" cy="2981325"/>
          </a:xfrm>
          <a:prstGeom prst="rect">
            <a:avLst/>
          </a:prstGeom>
          <a:noFill/>
        </p:spPr>
      </p:pic>
      <p:pic>
        <p:nvPicPr>
          <p:cNvPr id="9" name="image8.jpg" title="Resim"/>
          <p:cNvPicPr preferRelativeResize="0"/>
          <p:nvPr/>
        </p:nvPicPr>
        <p:blipFill>
          <a:blip r:embed="rId5" cstate="print"/>
          <a:stretch>
            <a:fillRect/>
          </a:stretch>
        </p:blipFill>
        <p:spPr>
          <a:xfrm>
            <a:off x="8545257" y="649777"/>
            <a:ext cx="2563200" cy="2980800"/>
          </a:xfrm>
          <a:prstGeom prst="rect">
            <a:avLst/>
          </a:prstGeom>
          <a:noFill/>
        </p:spPr>
      </p:pic>
      <p:pic>
        <p:nvPicPr>
          <p:cNvPr id="10" name="image17.jpg" title="Resim"/>
          <p:cNvPicPr preferRelativeResize="0"/>
          <p:nvPr/>
        </p:nvPicPr>
        <p:blipFill>
          <a:blip r:embed="rId6" cstate="print"/>
          <a:stretch>
            <a:fillRect/>
          </a:stretch>
        </p:blipFill>
        <p:spPr>
          <a:xfrm>
            <a:off x="294062" y="3689630"/>
            <a:ext cx="2563200" cy="2980800"/>
          </a:xfrm>
          <a:prstGeom prst="rect">
            <a:avLst/>
          </a:prstGeom>
          <a:noFill/>
        </p:spPr>
      </p:pic>
      <p:pic>
        <p:nvPicPr>
          <p:cNvPr id="11" name="image1.jpg" title="Resim"/>
          <p:cNvPicPr preferRelativeResize="0"/>
          <p:nvPr/>
        </p:nvPicPr>
        <p:blipFill>
          <a:blip r:embed="rId7" cstate="print"/>
          <a:stretch>
            <a:fillRect/>
          </a:stretch>
        </p:blipFill>
        <p:spPr>
          <a:xfrm>
            <a:off x="2978001" y="3689630"/>
            <a:ext cx="2563200" cy="2980800"/>
          </a:xfrm>
          <a:prstGeom prst="rect">
            <a:avLst/>
          </a:prstGeom>
          <a:noFill/>
        </p:spPr>
      </p:pic>
      <p:pic>
        <p:nvPicPr>
          <p:cNvPr id="12" name="image31.jpg" title="Resim"/>
          <p:cNvPicPr preferRelativeResize="0"/>
          <p:nvPr/>
        </p:nvPicPr>
        <p:blipFill>
          <a:blip r:embed="rId8" cstate="print"/>
          <a:stretch>
            <a:fillRect/>
          </a:stretch>
        </p:blipFill>
        <p:spPr>
          <a:xfrm>
            <a:off x="5661941" y="3689630"/>
            <a:ext cx="2563200" cy="2981325"/>
          </a:xfrm>
          <a:prstGeom prst="rect">
            <a:avLst/>
          </a:prstGeom>
          <a:noFill/>
        </p:spPr>
      </p:pic>
      <p:pic>
        <p:nvPicPr>
          <p:cNvPr id="13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2" y="56296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525" y="57021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ikdörtgen 14"/>
          <p:cNvSpPr/>
          <p:nvPr/>
        </p:nvSpPr>
        <p:spPr>
          <a:xfrm>
            <a:off x="8345880" y="3801439"/>
            <a:ext cx="3616135" cy="2868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tr-T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Sıcaklık</a:t>
            </a:r>
            <a:r>
              <a:rPr lang="tr-T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yüzey suyu sıcaklıkları </a:t>
            </a:r>
            <a:r>
              <a:rPr lang="tr-T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10-22 °</a:t>
            </a:r>
            <a:r>
              <a:rPr lang="tr-T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C’de tespit edilmiştir.</a:t>
            </a: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tr-TR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Tuzluluk</a:t>
            </a:r>
            <a:r>
              <a:rPr lang="tr-T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tr-T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değişimi yüzey suyunda Karadeniz kökenli sulardan dolayı 23-24 </a:t>
            </a:r>
            <a:r>
              <a:rPr lang="tr-TR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psu</a:t>
            </a:r>
            <a:r>
              <a:rPr lang="tr-T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(‰), </a:t>
            </a:r>
            <a:r>
              <a:rPr lang="tr-T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alt tabakalarda ise 25-30   </a:t>
            </a:r>
            <a:r>
              <a:rPr lang="tr-TR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psu</a:t>
            </a:r>
            <a:r>
              <a:rPr lang="tr-T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(‰) civarında değiştiği tespit edilmiştir. </a:t>
            </a:r>
            <a:endParaRPr lang="tr-TR" sz="1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1000"/>
              </a:spcAft>
            </a:pPr>
            <a:r>
              <a:rPr lang="tr-T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Yüzey suyundaki düşük </a:t>
            </a:r>
            <a:r>
              <a:rPr lang="tr-TR" sz="1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ÇO değerleri </a:t>
            </a:r>
            <a:r>
              <a:rPr lang="tr-T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organik </a:t>
            </a:r>
            <a:r>
              <a:rPr lang="tr-TR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madde yükündeki artışı ve karasal girdileri düşündürmekte olup, biyolojik parçalanma süreçlerinin yüzeyde başladığını göstermektedir</a:t>
            </a:r>
            <a:r>
              <a:rPr lang="tr-TR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tr-TR" sz="1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78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212634"/>
            <a:ext cx="6120000" cy="2423598"/>
          </a:xfrm>
          <a:prstGeom prst="rect">
            <a:avLst/>
          </a:prstGeom>
        </p:spPr>
      </p:pic>
      <p:pic>
        <p:nvPicPr>
          <p:cNvPr id="2" name="Resim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10" y="1212634"/>
            <a:ext cx="6156000" cy="2422800"/>
          </a:xfrm>
          <a:prstGeom prst="rect">
            <a:avLst/>
          </a:prstGeom>
        </p:spPr>
      </p:pic>
      <p:pic>
        <p:nvPicPr>
          <p:cNvPr id="3" name="Resim 2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1776"/>
            <a:ext cx="6120000" cy="2436367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1486660" y="309644"/>
            <a:ext cx="9066299" cy="70788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Su </a:t>
            </a:r>
            <a:r>
              <a:rPr lang="tr-TR" sz="2000" b="1" dirty="0">
                <a:solidFill>
                  <a:schemeClr val="bg1"/>
                </a:solidFill>
              </a:rPr>
              <a:t>Kirliliği Kontrolü Yönetmeliği kapsamında </a:t>
            </a:r>
            <a:r>
              <a:rPr lang="tr-TR" sz="2000" b="1" dirty="0" smtClean="0">
                <a:solidFill>
                  <a:schemeClr val="bg1"/>
                </a:solidFill>
              </a:rPr>
              <a:t>değerlendirildiğinde, II. </a:t>
            </a:r>
            <a:r>
              <a:rPr lang="tr-TR" sz="2000" b="1" dirty="0">
                <a:solidFill>
                  <a:schemeClr val="bg1"/>
                </a:solidFill>
              </a:rPr>
              <a:t>ve </a:t>
            </a:r>
            <a:r>
              <a:rPr lang="tr-TR" sz="2000" b="1" dirty="0" smtClean="0">
                <a:solidFill>
                  <a:schemeClr val="bg1"/>
                </a:solidFill>
              </a:rPr>
              <a:t>IV. </a:t>
            </a:r>
            <a:r>
              <a:rPr lang="tr-TR" sz="2000" b="1" dirty="0">
                <a:solidFill>
                  <a:schemeClr val="bg1"/>
                </a:solidFill>
              </a:rPr>
              <a:t>Su kalite </a:t>
            </a:r>
            <a:r>
              <a:rPr lang="tr-TR" sz="2000" b="1" dirty="0" smtClean="0">
                <a:solidFill>
                  <a:schemeClr val="bg1"/>
                </a:solidFill>
              </a:rPr>
              <a:t>sınıflarına dahil </a:t>
            </a:r>
            <a:r>
              <a:rPr lang="tr-TR" sz="2000" b="1" dirty="0">
                <a:solidFill>
                  <a:schemeClr val="bg1"/>
                </a:solidFill>
              </a:rPr>
              <a:t>olduğu tespit edilmiştir. </a:t>
            </a:r>
            <a:r>
              <a:rPr lang="tr-TR" sz="1600" dirty="0" smtClean="0"/>
              <a:t> </a:t>
            </a:r>
            <a:endParaRPr lang="tr-TR" sz="1600" dirty="0"/>
          </a:p>
        </p:txBody>
      </p:sp>
      <p:pic>
        <p:nvPicPr>
          <p:cNvPr id="8" name="Resim 7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37810" y="3666143"/>
            <a:ext cx="6154190" cy="2412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pic>
        <p:nvPicPr>
          <p:cNvPr id="9" name="Picture 1" descr="C:\Users\gulsen\Desktop\Istanbul_Universitesi_R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73" y="101701"/>
            <a:ext cx="7207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https://lh3.googleusercontent.com/ibJBmmrzI6loFMqFWakUXAbzB6zY3Rf8QwCKedMIqjZYbW1yRopwH6dw_lnra2ztodNrPRa2Qe6lOPhaFNMszxOc2OrxihQOBT9orsYjEQQkbB4HiW3K5iH9kapnv0p5gUVTvLyzcrUl4b9fMX5b6g=s204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7861" y="35907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253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1404</TotalTime>
  <Words>1695</Words>
  <Application>Microsoft Office PowerPoint</Application>
  <PresentationFormat>Geniş ekran</PresentationFormat>
  <Paragraphs>241</Paragraphs>
  <Slides>31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8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0" baseType="lpstr">
      <vt:lpstr>Arial</vt:lpstr>
      <vt:lpstr>Calibri</vt:lpstr>
      <vt:lpstr>Calibri Light</vt:lpstr>
      <vt:lpstr>Comic Sans MS</vt:lpstr>
      <vt:lpstr>Garamond</vt:lpstr>
      <vt:lpstr>Tahoma</vt:lpstr>
      <vt:lpstr>Times New Roman</vt:lpstr>
      <vt:lpstr>Wingdings</vt:lpstr>
      <vt:lpstr>Office Teması</vt:lpstr>
      <vt:lpstr>PowerPoint Sunusu</vt:lpstr>
      <vt:lpstr>PowerPoint Sunusu</vt:lpstr>
      <vt:lpstr>İZMİT KÖRFEZİNİN SORUNLARI</vt:lpstr>
      <vt:lpstr>PowerPoint Sunusu</vt:lpstr>
      <vt:lpstr>BU PROJENİN AMACI: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Fitoplankton kompozisyonu ve yoğunluğu</vt:lpstr>
      <vt:lpstr>PowerPoint Sunusu</vt:lpstr>
      <vt:lpstr>PowerPoint Sunusu</vt:lpstr>
      <vt:lpstr>Zooplankton Kompozisyonu ve Yoğunluğu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İzmit Körfezi’nde Algarna Çalışması ile Balık ve Omurgasız  Biyoçeşitliliğin Belirlenmesi</vt:lpstr>
      <vt:lpstr>PowerPoint Sunusu</vt:lpstr>
      <vt:lpstr>Algarna av kompozisyonunda yer alan taksonomik grupların sayısal ve ağırlıksal dağılımı </vt:lpstr>
      <vt:lpstr>PowerPoint Sunusu</vt:lpstr>
      <vt:lpstr>PowerPoint Sunusu</vt:lpstr>
      <vt:lpstr>TEŞEKKÜRLER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Fitoplankton sonuçları</dc:title>
  <dc:creator>ata turan</dc:creator>
  <cp:lastModifiedBy>melek isinibilir</cp:lastModifiedBy>
  <cp:revision>94</cp:revision>
  <dcterms:created xsi:type="dcterms:W3CDTF">2023-09-22T08:16:15Z</dcterms:created>
  <dcterms:modified xsi:type="dcterms:W3CDTF">2023-10-03T18:28:05Z</dcterms:modified>
</cp:coreProperties>
</file>