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5" r:id="rId3"/>
    <p:sldId id="258" r:id="rId4"/>
    <p:sldId id="260" r:id="rId5"/>
    <p:sldId id="261" r:id="rId6"/>
    <p:sldId id="262" r:id="rId7"/>
    <p:sldId id="259" r:id="rId8"/>
    <p:sldId id="266" r:id="rId9"/>
    <p:sldId id="257" r:id="rId10"/>
    <p:sldId id="263" r:id="rId11"/>
    <p:sldId id="264"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3DC74-246B-40F6-8E67-0856C3D011D0}" type="datetimeFigureOut">
              <a:rPr lang="tr-TR" smtClean="0"/>
              <a:t>1.07.2019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D4E7E-EBC9-46EA-AEFE-5E34DB2459F0}" type="slidenum">
              <a:rPr lang="tr-TR" smtClean="0"/>
              <a:t>‹#›</a:t>
            </a:fld>
            <a:endParaRPr lang="tr-TR"/>
          </a:p>
        </p:txBody>
      </p:sp>
    </p:spTree>
    <p:extLst>
      <p:ext uri="{BB962C8B-B14F-4D97-AF65-F5344CB8AC3E}">
        <p14:creationId xmlns:p14="http://schemas.microsoft.com/office/powerpoint/2010/main" val="322703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6D4E7E-EBC9-46EA-AEFE-5E34DB2459F0}" type="slidenum">
              <a:rPr lang="tr-TR" smtClean="0"/>
              <a:t>8</a:t>
            </a:fld>
            <a:endParaRPr lang="tr-TR"/>
          </a:p>
        </p:txBody>
      </p:sp>
    </p:spTree>
    <p:extLst>
      <p:ext uri="{BB962C8B-B14F-4D97-AF65-F5344CB8AC3E}">
        <p14:creationId xmlns:p14="http://schemas.microsoft.com/office/powerpoint/2010/main" val="2768458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90AD9E32-AD9D-4192-B821-AC0E1B25740A}" type="datetimeFigureOut">
              <a:rPr lang="tr-TR" smtClean="0"/>
              <a:t>1.07.2019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F37906-429F-4699-B889-C0C49289C13D}" type="slidenum">
              <a:rPr lang="tr-TR" smtClean="0"/>
              <a:t>‹#›</a:t>
            </a:fld>
            <a:endParaRPr lang="tr-TR"/>
          </a:p>
        </p:txBody>
      </p:sp>
    </p:spTree>
    <p:extLst>
      <p:ext uri="{BB962C8B-B14F-4D97-AF65-F5344CB8AC3E}">
        <p14:creationId xmlns:p14="http://schemas.microsoft.com/office/powerpoint/2010/main" val="349996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0AD9E32-AD9D-4192-B821-AC0E1B25740A}" type="datetimeFigureOut">
              <a:rPr lang="tr-TR" smtClean="0"/>
              <a:t>1.07.2019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F37906-429F-4699-B889-C0C49289C13D}" type="slidenum">
              <a:rPr lang="tr-TR" smtClean="0"/>
              <a:t>‹#›</a:t>
            </a:fld>
            <a:endParaRPr lang="tr-TR"/>
          </a:p>
        </p:txBody>
      </p:sp>
    </p:spTree>
    <p:extLst>
      <p:ext uri="{BB962C8B-B14F-4D97-AF65-F5344CB8AC3E}">
        <p14:creationId xmlns:p14="http://schemas.microsoft.com/office/powerpoint/2010/main" val="1133318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0AD9E32-AD9D-4192-B821-AC0E1B25740A}" type="datetimeFigureOut">
              <a:rPr lang="tr-TR" smtClean="0"/>
              <a:t>1.07.2019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F37906-429F-4699-B889-C0C49289C13D}" type="slidenum">
              <a:rPr lang="tr-TR" smtClean="0"/>
              <a:t>‹#›</a:t>
            </a:fld>
            <a:endParaRPr lang="tr-TR"/>
          </a:p>
        </p:txBody>
      </p:sp>
    </p:spTree>
    <p:extLst>
      <p:ext uri="{BB962C8B-B14F-4D97-AF65-F5344CB8AC3E}">
        <p14:creationId xmlns:p14="http://schemas.microsoft.com/office/powerpoint/2010/main" val="769799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0AD9E32-AD9D-4192-B821-AC0E1B25740A}" type="datetimeFigureOut">
              <a:rPr lang="tr-TR" smtClean="0"/>
              <a:t>1.07.2019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F37906-429F-4699-B889-C0C49289C13D}" type="slidenum">
              <a:rPr lang="tr-TR" smtClean="0"/>
              <a:t>‹#›</a:t>
            </a:fld>
            <a:endParaRPr lang="tr-TR"/>
          </a:p>
        </p:txBody>
      </p:sp>
    </p:spTree>
    <p:extLst>
      <p:ext uri="{BB962C8B-B14F-4D97-AF65-F5344CB8AC3E}">
        <p14:creationId xmlns:p14="http://schemas.microsoft.com/office/powerpoint/2010/main" val="60233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90AD9E32-AD9D-4192-B821-AC0E1B25740A}" type="datetimeFigureOut">
              <a:rPr lang="tr-TR" smtClean="0"/>
              <a:t>1.07.2019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F37906-429F-4699-B889-C0C49289C13D}" type="slidenum">
              <a:rPr lang="tr-TR" smtClean="0"/>
              <a:t>‹#›</a:t>
            </a:fld>
            <a:endParaRPr lang="tr-TR"/>
          </a:p>
        </p:txBody>
      </p:sp>
    </p:spTree>
    <p:extLst>
      <p:ext uri="{BB962C8B-B14F-4D97-AF65-F5344CB8AC3E}">
        <p14:creationId xmlns:p14="http://schemas.microsoft.com/office/powerpoint/2010/main" val="61069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0AD9E32-AD9D-4192-B821-AC0E1B25740A}" type="datetimeFigureOut">
              <a:rPr lang="tr-TR" smtClean="0"/>
              <a:t>1.07.2019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F37906-429F-4699-B889-C0C49289C13D}" type="slidenum">
              <a:rPr lang="tr-TR" smtClean="0"/>
              <a:t>‹#›</a:t>
            </a:fld>
            <a:endParaRPr lang="tr-TR"/>
          </a:p>
        </p:txBody>
      </p:sp>
    </p:spTree>
    <p:extLst>
      <p:ext uri="{BB962C8B-B14F-4D97-AF65-F5344CB8AC3E}">
        <p14:creationId xmlns:p14="http://schemas.microsoft.com/office/powerpoint/2010/main" val="50850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0AD9E32-AD9D-4192-B821-AC0E1B25740A}" type="datetimeFigureOut">
              <a:rPr lang="tr-TR" smtClean="0"/>
              <a:t>1.07.2019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7F37906-429F-4699-B889-C0C49289C13D}" type="slidenum">
              <a:rPr lang="tr-TR" smtClean="0"/>
              <a:t>‹#›</a:t>
            </a:fld>
            <a:endParaRPr lang="tr-TR"/>
          </a:p>
        </p:txBody>
      </p:sp>
    </p:spTree>
    <p:extLst>
      <p:ext uri="{BB962C8B-B14F-4D97-AF65-F5344CB8AC3E}">
        <p14:creationId xmlns:p14="http://schemas.microsoft.com/office/powerpoint/2010/main" val="413067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0AD9E32-AD9D-4192-B821-AC0E1B25740A}" type="datetimeFigureOut">
              <a:rPr lang="tr-TR" smtClean="0"/>
              <a:t>1.07.2019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7F37906-429F-4699-B889-C0C49289C13D}" type="slidenum">
              <a:rPr lang="tr-TR" smtClean="0"/>
              <a:t>‹#›</a:t>
            </a:fld>
            <a:endParaRPr lang="tr-TR"/>
          </a:p>
        </p:txBody>
      </p:sp>
    </p:spTree>
    <p:extLst>
      <p:ext uri="{BB962C8B-B14F-4D97-AF65-F5344CB8AC3E}">
        <p14:creationId xmlns:p14="http://schemas.microsoft.com/office/powerpoint/2010/main" val="400429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0AD9E32-AD9D-4192-B821-AC0E1B25740A}" type="datetimeFigureOut">
              <a:rPr lang="tr-TR" smtClean="0"/>
              <a:t>1.07.2019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7F37906-429F-4699-B889-C0C49289C13D}" type="slidenum">
              <a:rPr lang="tr-TR" smtClean="0"/>
              <a:t>‹#›</a:t>
            </a:fld>
            <a:endParaRPr lang="tr-TR"/>
          </a:p>
        </p:txBody>
      </p:sp>
    </p:spTree>
    <p:extLst>
      <p:ext uri="{BB962C8B-B14F-4D97-AF65-F5344CB8AC3E}">
        <p14:creationId xmlns:p14="http://schemas.microsoft.com/office/powerpoint/2010/main" val="3608842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0AD9E32-AD9D-4192-B821-AC0E1B25740A}" type="datetimeFigureOut">
              <a:rPr lang="tr-TR" smtClean="0"/>
              <a:t>1.07.2019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F37906-429F-4699-B889-C0C49289C13D}" type="slidenum">
              <a:rPr lang="tr-TR" smtClean="0"/>
              <a:t>‹#›</a:t>
            </a:fld>
            <a:endParaRPr lang="tr-TR"/>
          </a:p>
        </p:txBody>
      </p:sp>
    </p:spTree>
    <p:extLst>
      <p:ext uri="{BB962C8B-B14F-4D97-AF65-F5344CB8AC3E}">
        <p14:creationId xmlns:p14="http://schemas.microsoft.com/office/powerpoint/2010/main" val="216816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0AD9E32-AD9D-4192-B821-AC0E1B25740A}" type="datetimeFigureOut">
              <a:rPr lang="tr-TR" smtClean="0"/>
              <a:t>1.07.2019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F37906-429F-4699-B889-C0C49289C13D}" type="slidenum">
              <a:rPr lang="tr-TR" smtClean="0"/>
              <a:t>‹#›</a:t>
            </a:fld>
            <a:endParaRPr lang="tr-TR"/>
          </a:p>
        </p:txBody>
      </p:sp>
    </p:spTree>
    <p:extLst>
      <p:ext uri="{BB962C8B-B14F-4D97-AF65-F5344CB8AC3E}">
        <p14:creationId xmlns:p14="http://schemas.microsoft.com/office/powerpoint/2010/main" val="170729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D9E32-AD9D-4192-B821-AC0E1B25740A}" type="datetimeFigureOut">
              <a:rPr lang="tr-TR" smtClean="0"/>
              <a:t>1.07.2019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37906-429F-4699-B889-C0C49289C13D}" type="slidenum">
              <a:rPr lang="tr-TR" smtClean="0"/>
              <a:t>‹#›</a:t>
            </a:fld>
            <a:endParaRPr lang="tr-TR"/>
          </a:p>
        </p:txBody>
      </p:sp>
    </p:spTree>
    <p:extLst>
      <p:ext uri="{BB962C8B-B14F-4D97-AF65-F5344CB8AC3E}">
        <p14:creationId xmlns:p14="http://schemas.microsoft.com/office/powerpoint/2010/main" val="1079796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err="1" smtClean="0"/>
              <a:t>ın</a:t>
            </a:r>
            <a:endParaRPr lang="tr-TR" dirty="0"/>
          </a:p>
        </p:txBody>
      </p:sp>
      <p:sp>
        <p:nvSpPr>
          <p:cNvPr id="3" name="Alt Başlık 2"/>
          <p:cNvSpPr>
            <a:spLocks noGrp="1"/>
          </p:cNvSpPr>
          <p:nvPr>
            <p:ph type="subTitle" idx="1"/>
          </p:nvPr>
        </p:nvSpPr>
        <p:spPr/>
        <p:txBody>
          <a:bodyPr/>
          <a:lstStyle/>
          <a:p>
            <a:endParaRPr lang="tr-TR"/>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10826"/>
          <a:stretch/>
        </p:blipFill>
        <p:spPr>
          <a:xfrm>
            <a:off x="-39189" y="0"/>
            <a:ext cx="12231189" cy="6858000"/>
          </a:xfrm>
          <a:prstGeom prst="rect">
            <a:avLst/>
          </a:prstGeom>
        </p:spPr>
      </p:pic>
      <p:sp>
        <p:nvSpPr>
          <p:cNvPr id="6" name="Metin kutusu 5"/>
          <p:cNvSpPr txBox="1"/>
          <p:nvPr/>
        </p:nvSpPr>
        <p:spPr>
          <a:xfrm>
            <a:off x="1045028" y="1072039"/>
            <a:ext cx="6400800" cy="4185761"/>
          </a:xfrm>
          <a:prstGeom prst="rect">
            <a:avLst/>
          </a:prstGeom>
          <a:noFill/>
        </p:spPr>
        <p:txBody>
          <a:bodyPr wrap="square" rtlCol="0">
            <a:spAutoFit/>
          </a:bodyPr>
          <a:lstStyle/>
          <a:p>
            <a:r>
              <a:rPr lang="tr-TR" sz="6600" b="1" dirty="0" smtClean="0">
                <a:solidFill>
                  <a:schemeClr val="bg1"/>
                </a:solidFill>
              </a:rPr>
              <a:t>MARUF</a:t>
            </a:r>
          </a:p>
          <a:p>
            <a:r>
              <a:rPr lang="tr-TR" sz="6000" b="1" dirty="0" smtClean="0">
                <a:solidFill>
                  <a:schemeClr val="bg1"/>
                </a:solidFill>
                <a:latin typeface="+mj-lt"/>
              </a:rPr>
              <a:t>İLETİŞİM STRATEJİSİ</a:t>
            </a:r>
          </a:p>
          <a:p>
            <a:endParaRPr lang="tr-TR" sz="6000" b="1" dirty="0" smtClean="0">
              <a:solidFill>
                <a:schemeClr val="bg1"/>
              </a:solidFill>
              <a:latin typeface="+mj-lt"/>
            </a:endParaRPr>
          </a:p>
          <a:p>
            <a:r>
              <a:rPr lang="tr-TR" sz="4000" b="1" dirty="0" smtClean="0">
                <a:solidFill>
                  <a:schemeClr val="bg1"/>
                </a:solidFill>
                <a:latin typeface="+mj-lt"/>
              </a:rPr>
              <a:t>MBB KURUMSAL İLETİŞİM KOORDİNATÖRLÜĞÜ</a:t>
            </a:r>
            <a:endParaRPr lang="tr-TR" sz="4000" b="1" dirty="0">
              <a:solidFill>
                <a:schemeClr val="bg1"/>
              </a:solidFill>
              <a:latin typeface="+mj-lt"/>
            </a:endParaRPr>
          </a:p>
        </p:txBody>
      </p:sp>
    </p:spTree>
    <p:extLst>
      <p:ext uri="{BB962C8B-B14F-4D97-AF65-F5344CB8AC3E}">
        <p14:creationId xmlns:p14="http://schemas.microsoft.com/office/powerpoint/2010/main" val="1724670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5400000">
            <a:off x="6271418" y="5900387"/>
            <a:ext cx="10515600" cy="1325563"/>
          </a:xfrm>
        </p:spPr>
        <p:txBody>
          <a:bodyPr/>
          <a:lstStyle/>
          <a:p>
            <a:r>
              <a:rPr lang="tr-TR" b="1" dirty="0" smtClean="0"/>
              <a:t>TV Programı</a:t>
            </a:r>
            <a:endParaRPr lang="tr-TR" b="1" dirty="0"/>
          </a:p>
        </p:txBody>
      </p:sp>
      <p:sp>
        <p:nvSpPr>
          <p:cNvPr id="3" name="İçerik Yer Tutucusu 2"/>
          <p:cNvSpPr>
            <a:spLocks noGrp="1"/>
          </p:cNvSpPr>
          <p:nvPr>
            <p:ph idx="1"/>
          </p:nvPr>
        </p:nvSpPr>
        <p:spPr>
          <a:xfrm>
            <a:off x="530349" y="237984"/>
            <a:ext cx="10515600" cy="4121343"/>
          </a:xfrm>
        </p:spPr>
        <p:txBody>
          <a:bodyPr>
            <a:noAutofit/>
          </a:bodyPr>
          <a:lstStyle/>
          <a:p>
            <a:pPr marL="0" indent="0">
              <a:buNone/>
            </a:pPr>
            <a:r>
              <a:rPr lang="tr-TR" sz="2000" b="1" dirty="0"/>
              <a:t>PROGRAM DETAYLARI: </a:t>
            </a:r>
            <a:endParaRPr lang="tr-TR" sz="2000" b="1" dirty="0" smtClean="0"/>
          </a:p>
          <a:p>
            <a:r>
              <a:rPr lang="tr-TR" sz="1500" dirty="0" smtClean="0"/>
              <a:t>Program </a:t>
            </a:r>
            <a:r>
              <a:rPr lang="tr-TR" sz="1500" dirty="0"/>
              <a:t>4 bölüm halinde hazırlanacak olup, süresi 25 dakika uzunluğunda </a:t>
            </a:r>
            <a:r>
              <a:rPr lang="tr-TR" sz="1500" dirty="0" smtClean="0"/>
              <a:t>olacaktır.</a:t>
            </a:r>
          </a:p>
          <a:p>
            <a:r>
              <a:rPr lang="tr-TR" sz="1500" dirty="0" smtClean="0"/>
              <a:t>Program</a:t>
            </a:r>
            <a:r>
              <a:rPr lang="tr-TR" sz="1500" dirty="0"/>
              <a:t>, her hafta cumartesi ya da pazar gündüz saatlerinde yayınlanacaktır. </a:t>
            </a:r>
            <a:endParaRPr lang="tr-TR" sz="1500" dirty="0" smtClean="0"/>
          </a:p>
          <a:p>
            <a:r>
              <a:rPr lang="tr-TR" sz="1500" dirty="0" smtClean="0"/>
              <a:t>Programın </a:t>
            </a:r>
            <a:r>
              <a:rPr lang="tr-TR" sz="1500" dirty="0"/>
              <a:t>sonunda Marmara Belediyeler Birliği logosu ile beraber teşekkür yazısı dönecektir. </a:t>
            </a:r>
            <a:endParaRPr lang="tr-TR" sz="1500" dirty="0" smtClean="0"/>
          </a:p>
          <a:p>
            <a:r>
              <a:rPr lang="tr-TR" sz="1500" dirty="0" smtClean="0"/>
              <a:t>Programın </a:t>
            </a:r>
            <a:r>
              <a:rPr lang="tr-TR" sz="1500" dirty="0"/>
              <a:t>içerisinde </a:t>
            </a:r>
            <a:r>
              <a:rPr lang="tr-TR" sz="1500" dirty="0" smtClean="0"/>
              <a:t>MARUF TV </a:t>
            </a:r>
            <a:r>
              <a:rPr lang="tr-TR" sz="1500" dirty="0" err="1" smtClean="0"/>
              <a:t>Teaseri</a:t>
            </a:r>
            <a:r>
              <a:rPr lang="tr-TR" sz="1500" dirty="0" smtClean="0"/>
              <a:t> </a:t>
            </a:r>
            <a:r>
              <a:rPr lang="tr-TR" sz="1500" dirty="0"/>
              <a:t>dönecektir. </a:t>
            </a:r>
            <a:endParaRPr lang="tr-TR" sz="1500" dirty="0" smtClean="0"/>
          </a:p>
          <a:p>
            <a:r>
              <a:rPr lang="tr-TR" sz="1500" dirty="0" smtClean="0"/>
              <a:t>Programın </a:t>
            </a:r>
            <a:r>
              <a:rPr lang="tr-TR" sz="1500" dirty="0"/>
              <a:t>içerisinde </a:t>
            </a:r>
            <a:r>
              <a:rPr lang="tr-TR" sz="1500" dirty="0" smtClean="0"/>
              <a:t>MARUF </a:t>
            </a:r>
            <a:r>
              <a:rPr lang="tr-TR" sz="1500" dirty="0"/>
              <a:t>takvimi </a:t>
            </a:r>
            <a:r>
              <a:rPr lang="tr-TR" sz="1500" dirty="0" smtClean="0"/>
              <a:t>KJ </a:t>
            </a:r>
            <a:r>
              <a:rPr lang="tr-TR" sz="1500" dirty="0"/>
              <a:t>ile </a:t>
            </a:r>
            <a:r>
              <a:rPr lang="tr-TR" sz="1500" dirty="0" smtClean="0"/>
              <a:t>dönecektir.</a:t>
            </a:r>
          </a:p>
          <a:p>
            <a:r>
              <a:rPr lang="tr-TR" sz="1500" dirty="0" smtClean="0"/>
              <a:t>Program</a:t>
            </a:r>
            <a:r>
              <a:rPr lang="tr-TR" sz="1500" dirty="0"/>
              <a:t>, Eylül ayı içerisinde yayınlanacaktır. </a:t>
            </a:r>
            <a:endParaRPr lang="tr-TR" sz="1500" dirty="0" smtClean="0"/>
          </a:p>
          <a:p>
            <a:r>
              <a:rPr lang="tr-TR" sz="1500" dirty="0" smtClean="0"/>
              <a:t>Profesyonel </a:t>
            </a:r>
            <a:r>
              <a:rPr lang="tr-TR" sz="1500" dirty="0"/>
              <a:t>bir </a:t>
            </a:r>
            <a:r>
              <a:rPr lang="tr-TR" sz="1500" dirty="0" err="1"/>
              <a:t>moderatör</a:t>
            </a:r>
            <a:r>
              <a:rPr lang="tr-TR" sz="1500" dirty="0"/>
              <a:t> eşliğinde çekilecek olan programda her bölüm 3’er konuk yer alacaktır. </a:t>
            </a:r>
            <a:endParaRPr lang="tr-TR" sz="1500" dirty="0" smtClean="0"/>
          </a:p>
          <a:p>
            <a:r>
              <a:rPr lang="tr-TR" sz="1500" dirty="0" smtClean="0"/>
              <a:t>Program </a:t>
            </a:r>
            <a:r>
              <a:rPr lang="tr-TR" sz="1500" dirty="0"/>
              <a:t>içeriğinde </a:t>
            </a:r>
            <a:r>
              <a:rPr lang="tr-TR" sz="1500" dirty="0" smtClean="0"/>
              <a:t>MARUF </a:t>
            </a:r>
            <a:r>
              <a:rPr lang="tr-TR" sz="1500" dirty="0"/>
              <a:t>ile ilgili konular aktarılacaktır. </a:t>
            </a:r>
            <a:endParaRPr lang="tr-TR" sz="1500" dirty="0" smtClean="0"/>
          </a:p>
          <a:p>
            <a:r>
              <a:rPr lang="tr-TR" sz="1500" dirty="0" smtClean="0"/>
              <a:t>Program</a:t>
            </a:r>
            <a:r>
              <a:rPr lang="tr-TR" sz="1500" dirty="0"/>
              <a:t>, arkasında bir İstanbul görüntüsü veren bir mekanda yahut kanalın tahsis ettiği stüdyo ortamında çekilecektir. </a:t>
            </a:r>
            <a:endParaRPr lang="tr-TR" sz="1500" dirty="0" smtClean="0"/>
          </a:p>
          <a:p>
            <a:r>
              <a:rPr lang="tr-TR" sz="1500" dirty="0" smtClean="0"/>
              <a:t>Program </a:t>
            </a:r>
            <a:r>
              <a:rPr lang="tr-TR" sz="1500" dirty="0"/>
              <a:t>3 kamera + Jimmy ile çekilecektir. </a:t>
            </a:r>
            <a:endParaRPr lang="tr-TR" sz="1500" dirty="0" smtClean="0"/>
          </a:p>
          <a:p>
            <a:r>
              <a:rPr lang="tr-TR" sz="1500" dirty="0" smtClean="0"/>
              <a:t>Kurgusu</a:t>
            </a:r>
            <a:r>
              <a:rPr lang="tr-TR" sz="1500" dirty="0"/>
              <a:t>; stüdyo programı formatında hazırlanacaktır. </a:t>
            </a:r>
            <a:endParaRPr lang="tr-TR" sz="1500" dirty="0" smtClean="0"/>
          </a:p>
          <a:p>
            <a:r>
              <a:rPr lang="tr-TR" sz="1600" dirty="0"/>
              <a:t>Programda gerekli olan noktalarda lisanslı müzikler kullanılacaktır. </a:t>
            </a:r>
            <a:endParaRPr lang="tr-TR" sz="1600" dirty="0" smtClean="0"/>
          </a:p>
          <a:p>
            <a:r>
              <a:rPr lang="tr-TR" sz="1600" dirty="0" smtClean="0"/>
              <a:t>Programa </a:t>
            </a:r>
            <a:r>
              <a:rPr lang="tr-TR" sz="1600" dirty="0"/>
              <a:t>katılacak olan konuklar, Marmara Belediyeler Birliği ve yayıncı kuruluşun onayından geçecektir. </a:t>
            </a:r>
            <a:endParaRPr lang="tr-TR" sz="1600" dirty="0" smtClean="0"/>
          </a:p>
          <a:p>
            <a:r>
              <a:rPr lang="tr-TR" sz="1600" dirty="0" smtClean="0"/>
              <a:t>Programın </a:t>
            </a:r>
            <a:r>
              <a:rPr lang="tr-TR" sz="1600" dirty="0"/>
              <a:t>içeriği ve konuşulacak olan konular, Marmara Belediyeler Birliği ve yayıncı kuruluşun onayından geçecektir.</a:t>
            </a:r>
            <a:endParaRPr lang="tr-TR" sz="1500" dirty="0"/>
          </a:p>
        </p:txBody>
      </p:sp>
      <p:pic>
        <p:nvPicPr>
          <p:cNvPr id="4" name="İçerik Yer Tutucusu 3"/>
          <p:cNvPicPr>
            <a:picLocks noChangeAspect="1"/>
          </p:cNvPicPr>
          <p:nvPr/>
        </p:nvPicPr>
        <p:blipFill rotWithShape="1">
          <a:blip r:embed="rId2" cstate="print">
            <a:extLst>
              <a:ext uri="{28A0092B-C50C-407E-A947-70E740481C1C}">
                <a14:useLocalDpi xmlns:a14="http://schemas.microsoft.com/office/drawing/2010/main" val="0"/>
              </a:ext>
            </a:extLst>
          </a:blip>
          <a:srcRect t="64964"/>
          <a:stretch/>
        </p:blipFill>
        <p:spPr>
          <a:xfrm>
            <a:off x="0" y="5434148"/>
            <a:ext cx="12192000" cy="1423851"/>
          </a:xfrm>
          <a:prstGeom prst="rect">
            <a:avLst/>
          </a:prstGeom>
        </p:spPr>
      </p:pic>
    </p:spTree>
    <p:extLst>
      <p:ext uri="{BB962C8B-B14F-4D97-AF65-F5344CB8AC3E}">
        <p14:creationId xmlns:p14="http://schemas.microsoft.com/office/powerpoint/2010/main" val="359170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Etkinlik Esnası ve Sonrası</a:t>
            </a:r>
            <a:endParaRPr lang="tr-TR" b="1" dirty="0"/>
          </a:p>
        </p:txBody>
      </p:sp>
      <p:sp>
        <p:nvSpPr>
          <p:cNvPr id="3" name="İçerik Yer Tutucusu 2"/>
          <p:cNvSpPr>
            <a:spLocks noGrp="1"/>
          </p:cNvSpPr>
          <p:nvPr>
            <p:ph idx="1"/>
          </p:nvPr>
        </p:nvSpPr>
        <p:spPr/>
        <p:txBody>
          <a:bodyPr/>
          <a:lstStyle/>
          <a:p>
            <a:r>
              <a:rPr lang="tr-TR" dirty="0"/>
              <a:t>Günlük Etkinlik Gazetesi (Daily </a:t>
            </a:r>
            <a:r>
              <a:rPr lang="tr-TR" dirty="0" err="1"/>
              <a:t>Bulletin</a:t>
            </a:r>
            <a:r>
              <a:rPr lang="tr-TR" dirty="0"/>
              <a:t>)</a:t>
            </a:r>
          </a:p>
          <a:p>
            <a:r>
              <a:rPr lang="tr-TR" dirty="0" smtClean="0"/>
              <a:t>Fotoğraf Çekimleri</a:t>
            </a:r>
          </a:p>
          <a:p>
            <a:r>
              <a:rPr lang="tr-TR" dirty="0" smtClean="0"/>
              <a:t>Tüm Oturumların Video Kayıtlarının Alınması</a:t>
            </a:r>
          </a:p>
          <a:p>
            <a:r>
              <a:rPr lang="tr-TR" dirty="0" smtClean="0"/>
              <a:t>Tanıtım Filmi</a:t>
            </a:r>
          </a:p>
          <a:p>
            <a:r>
              <a:rPr lang="tr-TR" dirty="0" err="1" smtClean="0"/>
              <a:t>Mailing</a:t>
            </a:r>
            <a:endParaRPr lang="tr-TR" dirty="0" smtClean="0"/>
          </a:p>
          <a:p>
            <a:r>
              <a:rPr lang="tr-TR" dirty="0" smtClean="0"/>
              <a:t>Feedback çalışmaları</a:t>
            </a:r>
            <a:endParaRPr lang="tr-TR" dirty="0"/>
          </a:p>
          <a:p>
            <a:pPr marL="0" indent="0">
              <a:buNone/>
            </a:pPr>
            <a:endParaRPr lang="tr-TR" dirty="0"/>
          </a:p>
        </p:txBody>
      </p:sp>
      <p:pic>
        <p:nvPicPr>
          <p:cNvPr id="4" name="İçerik Yer Tutucusu 3"/>
          <p:cNvPicPr>
            <a:picLocks noChangeAspect="1"/>
          </p:cNvPicPr>
          <p:nvPr/>
        </p:nvPicPr>
        <p:blipFill rotWithShape="1">
          <a:blip r:embed="rId2" cstate="print">
            <a:extLst>
              <a:ext uri="{28A0092B-C50C-407E-A947-70E740481C1C}">
                <a14:useLocalDpi xmlns:a14="http://schemas.microsoft.com/office/drawing/2010/main" val="0"/>
              </a:ext>
            </a:extLst>
          </a:blip>
          <a:srcRect t="64964"/>
          <a:stretch/>
        </p:blipFill>
        <p:spPr>
          <a:xfrm>
            <a:off x="0" y="5434148"/>
            <a:ext cx="12192000" cy="1423851"/>
          </a:xfrm>
          <a:prstGeom prst="rect">
            <a:avLst/>
          </a:prstGeom>
        </p:spPr>
      </p:pic>
    </p:spTree>
    <p:extLst>
      <p:ext uri="{BB962C8B-B14F-4D97-AF65-F5344CB8AC3E}">
        <p14:creationId xmlns:p14="http://schemas.microsoft.com/office/powerpoint/2010/main" val="2351398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0826"/>
          <a:stretch/>
        </p:blipFill>
        <p:spPr>
          <a:xfrm>
            <a:off x="-39189" y="0"/>
            <a:ext cx="12231189" cy="6858000"/>
          </a:xfrm>
          <a:prstGeom prst="rect">
            <a:avLst/>
          </a:prstGeom>
        </p:spPr>
      </p:pic>
      <p:sp>
        <p:nvSpPr>
          <p:cNvPr id="5" name="Metin kutusu 4"/>
          <p:cNvSpPr txBox="1"/>
          <p:nvPr/>
        </p:nvSpPr>
        <p:spPr>
          <a:xfrm>
            <a:off x="8062546" y="3868615"/>
            <a:ext cx="1793631" cy="338554"/>
          </a:xfrm>
          <a:prstGeom prst="rect">
            <a:avLst/>
          </a:prstGeom>
          <a:noFill/>
        </p:spPr>
        <p:txBody>
          <a:bodyPr wrap="square" rtlCol="0">
            <a:spAutoFit/>
          </a:bodyPr>
          <a:lstStyle/>
          <a:p>
            <a:r>
              <a:rPr lang="tr-TR" sz="1600" dirty="0" smtClean="0">
                <a:solidFill>
                  <a:schemeClr val="bg1"/>
                </a:solidFill>
              </a:rPr>
              <a:t>1-2-3 EKİM	 2019</a:t>
            </a:r>
            <a:endParaRPr lang="tr-TR" sz="1600" dirty="0">
              <a:solidFill>
                <a:schemeClr val="bg1"/>
              </a:solidFill>
            </a:endParaRPr>
          </a:p>
        </p:txBody>
      </p:sp>
    </p:spTree>
    <p:extLst>
      <p:ext uri="{BB962C8B-B14F-4D97-AF65-F5344CB8AC3E}">
        <p14:creationId xmlns:p14="http://schemas.microsoft.com/office/powerpoint/2010/main" val="4175611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t>Websitesi</a:t>
            </a:r>
            <a:r>
              <a:rPr lang="tr-TR" b="1" dirty="0" smtClean="0"/>
              <a:t>: </a:t>
            </a:r>
            <a:r>
              <a:rPr lang="tr-TR" dirty="0" smtClean="0"/>
              <a:t>www.marmaraurbanforum.org</a:t>
            </a:r>
            <a:endParaRPr lang="tr-TR" dirty="0"/>
          </a:p>
        </p:txBody>
      </p:sp>
      <p:sp>
        <p:nvSpPr>
          <p:cNvPr id="3" name="İçerik Yer Tutucusu 2"/>
          <p:cNvSpPr>
            <a:spLocks noGrp="1"/>
          </p:cNvSpPr>
          <p:nvPr>
            <p:ph idx="1"/>
          </p:nvPr>
        </p:nvSpPr>
        <p:spPr/>
        <p:txBody>
          <a:bodyPr/>
          <a:lstStyle/>
          <a:p>
            <a:r>
              <a:rPr lang="tr-TR" dirty="0" smtClean="0"/>
              <a:t>Konuşmacı Fotoğraflarının ve Özgeçmişlerinin Yüklenmesi</a:t>
            </a:r>
          </a:p>
          <a:p>
            <a:r>
              <a:rPr lang="tr-TR" dirty="0" smtClean="0"/>
              <a:t>Etkinlik Programının Yüklenmesi </a:t>
            </a:r>
          </a:p>
          <a:p>
            <a:r>
              <a:rPr lang="tr-TR" dirty="0" smtClean="0"/>
              <a:t>İstanbul Tanıtım Filmi </a:t>
            </a:r>
          </a:p>
          <a:p>
            <a:endParaRPr lang="tr-TR" dirty="0"/>
          </a:p>
        </p:txBody>
      </p:sp>
      <p:pic>
        <p:nvPicPr>
          <p:cNvPr id="4" name="İçerik Yer Tutucusu 3"/>
          <p:cNvPicPr>
            <a:picLocks noChangeAspect="1"/>
          </p:cNvPicPr>
          <p:nvPr/>
        </p:nvPicPr>
        <p:blipFill rotWithShape="1">
          <a:blip r:embed="rId2" cstate="print">
            <a:extLst>
              <a:ext uri="{28A0092B-C50C-407E-A947-70E740481C1C}">
                <a14:useLocalDpi xmlns:a14="http://schemas.microsoft.com/office/drawing/2010/main" val="0"/>
              </a:ext>
            </a:extLst>
          </a:blip>
          <a:srcRect t="64964"/>
          <a:stretch/>
        </p:blipFill>
        <p:spPr>
          <a:xfrm>
            <a:off x="0" y="5434149"/>
            <a:ext cx="12192000" cy="1423851"/>
          </a:xfrm>
          <a:prstGeom prst="rect">
            <a:avLst/>
          </a:prstGeom>
        </p:spPr>
      </p:pic>
    </p:spTree>
    <p:extLst>
      <p:ext uri="{BB962C8B-B14F-4D97-AF65-F5344CB8AC3E}">
        <p14:creationId xmlns:p14="http://schemas.microsoft.com/office/powerpoint/2010/main" val="78436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SOSYAL MEDYA</a:t>
            </a:r>
            <a:endParaRPr lang="tr-TR" b="1" dirty="0"/>
          </a:p>
        </p:txBody>
      </p:sp>
      <p:sp>
        <p:nvSpPr>
          <p:cNvPr id="3" name="İçerik Yer Tutucusu 2"/>
          <p:cNvSpPr>
            <a:spLocks noGrp="1"/>
          </p:cNvSpPr>
          <p:nvPr>
            <p:ph idx="1"/>
          </p:nvPr>
        </p:nvSpPr>
        <p:spPr/>
        <p:txBody>
          <a:bodyPr/>
          <a:lstStyle/>
          <a:p>
            <a:r>
              <a:rPr lang="tr-TR" dirty="0" smtClean="0"/>
              <a:t>Facebook.com/</a:t>
            </a:r>
            <a:r>
              <a:rPr lang="tr-TR" dirty="0" err="1" smtClean="0"/>
              <a:t>marmaraurban</a:t>
            </a:r>
            <a:endParaRPr lang="tr-TR" dirty="0" smtClean="0"/>
          </a:p>
          <a:p>
            <a:r>
              <a:rPr lang="tr-TR" dirty="0" smtClean="0"/>
              <a:t>Twitter.com/</a:t>
            </a:r>
            <a:r>
              <a:rPr lang="tr-TR" dirty="0" err="1" smtClean="0"/>
              <a:t>marmaraurban</a:t>
            </a:r>
            <a:endParaRPr lang="tr-TR" dirty="0" smtClean="0"/>
          </a:p>
          <a:p>
            <a:r>
              <a:rPr lang="tr-TR" dirty="0" smtClean="0"/>
              <a:t>Instagram.com/</a:t>
            </a:r>
            <a:r>
              <a:rPr lang="tr-TR" dirty="0" err="1" smtClean="0"/>
              <a:t>marmaraurban</a:t>
            </a:r>
            <a:endParaRPr lang="tr-TR" dirty="0" smtClean="0"/>
          </a:p>
          <a:p>
            <a:r>
              <a:rPr lang="tr-TR" dirty="0" smtClean="0"/>
              <a:t>Linkedin.com/in/</a:t>
            </a:r>
            <a:r>
              <a:rPr lang="tr-TR" dirty="0" err="1" smtClean="0"/>
              <a:t>marmaraurbanforum</a:t>
            </a:r>
            <a:endParaRPr lang="tr-TR" dirty="0"/>
          </a:p>
          <a:p>
            <a:r>
              <a:rPr lang="tr-TR" dirty="0" smtClean="0"/>
              <a:t>Youtube.com/</a:t>
            </a:r>
            <a:r>
              <a:rPr lang="tr-TR" dirty="0" err="1" smtClean="0"/>
              <a:t>channel</a:t>
            </a:r>
            <a:r>
              <a:rPr lang="tr-TR" dirty="0" smtClean="0"/>
              <a:t>/UCbcYe3SR5r3duRYuLvaZPFQ</a:t>
            </a:r>
            <a:endParaRPr lang="tr-TR" dirty="0"/>
          </a:p>
        </p:txBody>
      </p:sp>
      <p:pic>
        <p:nvPicPr>
          <p:cNvPr id="4" name="İçerik Yer Tutucusu 3"/>
          <p:cNvPicPr>
            <a:picLocks noChangeAspect="1"/>
          </p:cNvPicPr>
          <p:nvPr/>
        </p:nvPicPr>
        <p:blipFill rotWithShape="1">
          <a:blip r:embed="rId2" cstate="print">
            <a:extLst>
              <a:ext uri="{28A0092B-C50C-407E-A947-70E740481C1C}">
                <a14:useLocalDpi xmlns:a14="http://schemas.microsoft.com/office/drawing/2010/main" val="0"/>
              </a:ext>
            </a:extLst>
          </a:blip>
          <a:srcRect t="64964"/>
          <a:stretch/>
        </p:blipFill>
        <p:spPr>
          <a:xfrm>
            <a:off x="0" y="5434149"/>
            <a:ext cx="12192000" cy="1423851"/>
          </a:xfrm>
          <a:prstGeom prst="rect">
            <a:avLst/>
          </a:prstGeom>
        </p:spPr>
      </p:pic>
    </p:spTree>
    <p:extLst>
      <p:ext uri="{BB962C8B-B14F-4D97-AF65-F5344CB8AC3E}">
        <p14:creationId xmlns:p14="http://schemas.microsoft.com/office/powerpoint/2010/main" val="376435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690688"/>
            <a:ext cx="10515600" cy="4351338"/>
          </a:xfrm>
        </p:spPr>
        <p:txBody>
          <a:bodyPr>
            <a:normAutofit/>
          </a:bodyPr>
          <a:lstStyle/>
          <a:p>
            <a:pPr marL="0" indent="0" algn="just">
              <a:buNone/>
            </a:pPr>
            <a:r>
              <a:rPr lang="tr-TR" sz="2600" dirty="0" smtClean="0"/>
              <a:t>Etkinlik </a:t>
            </a:r>
            <a:r>
              <a:rPr lang="tr-TR" sz="2600" dirty="0"/>
              <a:t>tarihine kadar ilgili 4 sosyal medya hesabında yapılacak paylaşımların takvim planlanması, içerik yönetilmesi, hedef kitleye uygun nasıl bir iletişim süreci yapılacağının netleştirilmesi ve dijital ilgili diğer </a:t>
            </a:r>
            <a:r>
              <a:rPr lang="tr-TR" sz="2600" dirty="0" smtClean="0"/>
              <a:t>konular için hizmet alınması planlanmaktadır. </a:t>
            </a:r>
          </a:p>
          <a:p>
            <a:pPr marL="0" indent="0" algn="just">
              <a:buNone/>
            </a:pPr>
            <a:r>
              <a:rPr lang="tr-TR" sz="2600" dirty="0" smtClean="0"/>
              <a:t/>
            </a:r>
            <a:br>
              <a:rPr lang="tr-TR" sz="2600" dirty="0" smtClean="0"/>
            </a:br>
            <a:r>
              <a:rPr lang="tr-TR" sz="2600" dirty="0" smtClean="0"/>
              <a:t>Etkinliğin gerçekleşeceği 1-2-3 </a:t>
            </a:r>
            <a:r>
              <a:rPr lang="tr-TR" sz="2600" dirty="0"/>
              <a:t>Ekim </a:t>
            </a:r>
            <a:r>
              <a:rPr lang="tr-TR" sz="2600" dirty="0" smtClean="0"/>
              <a:t>2019 tarihlerinde sosyal </a:t>
            </a:r>
            <a:r>
              <a:rPr lang="tr-TR" sz="2600" dirty="0"/>
              <a:t>medya yöneticisi </a:t>
            </a:r>
            <a:r>
              <a:rPr lang="tr-TR" sz="2600" dirty="0" smtClean="0"/>
              <a:t>iki çalışan </a:t>
            </a:r>
            <a:r>
              <a:rPr lang="tr-TR" sz="2600" dirty="0" err="1"/>
              <a:t>full</a:t>
            </a:r>
            <a:r>
              <a:rPr lang="tr-TR" sz="2600" dirty="0"/>
              <a:t> gün etkinlik yerinde </a:t>
            </a:r>
            <a:r>
              <a:rPr lang="tr-TR" sz="2600" dirty="0" smtClean="0"/>
              <a:t>konumlandırılarak </a:t>
            </a:r>
            <a:r>
              <a:rPr lang="tr-TR" sz="2600" dirty="0"/>
              <a:t>tüm sosyal medya </a:t>
            </a:r>
            <a:r>
              <a:rPr lang="tr-TR" sz="2600" dirty="0" err="1"/>
              <a:t>streaming</a:t>
            </a:r>
            <a:r>
              <a:rPr lang="tr-TR" sz="2600" dirty="0"/>
              <a:t> </a:t>
            </a:r>
            <a:r>
              <a:rPr lang="tr-TR" sz="2600" dirty="0" smtClean="0"/>
              <a:t>işi Türkçe ve İngilizce olarak kurgulatılacaktır. </a:t>
            </a:r>
            <a:endParaRPr lang="tr-TR" sz="2600" dirty="0"/>
          </a:p>
        </p:txBody>
      </p:sp>
      <p:pic>
        <p:nvPicPr>
          <p:cNvPr id="4" name="İçerik Yer Tutucusu 3"/>
          <p:cNvPicPr>
            <a:picLocks noChangeAspect="1"/>
          </p:cNvPicPr>
          <p:nvPr/>
        </p:nvPicPr>
        <p:blipFill rotWithShape="1">
          <a:blip r:embed="rId2" cstate="print">
            <a:extLst>
              <a:ext uri="{28A0092B-C50C-407E-A947-70E740481C1C}">
                <a14:useLocalDpi xmlns:a14="http://schemas.microsoft.com/office/drawing/2010/main" val="0"/>
              </a:ext>
            </a:extLst>
          </a:blip>
          <a:srcRect t="64964"/>
          <a:stretch/>
        </p:blipFill>
        <p:spPr>
          <a:xfrm>
            <a:off x="0" y="5434149"/>
            <a:ext cx="12192000" cy="1423851"/>
          </a:xfrm>
          <a:prstGeom prst="rect">
            <a:avLst/>
          </a:prstGeom>
        </p:spPr>
      </p:pic>
      <p:sp>
        <p:nvSpPr>
          <p:cNvPr id="6" name="Unvan 1"/>
          <p:cNvSpPr>
            <a:spLocks noGrp="1"/>
          </p:cNvSpPr>
          <p:nvPr>
            <p:ph type="title"/>
          </p:nvPr>
        </p:nvSpPr>
        <p:spPr>
          <a:xfrm>
            <a:off x="838200" y="365125"/>
            <a:ext cx="10515600" cy="1325563"/>
          </a:xfrm>
        </p:spPr>
        <p:txBody>
          <a:bodyPr/>
          <a:lstStyle/>
          <a:p>
            <a:r>
              <a:rPr lang="tr-TR" b="1" dirty="0" smtClean="0"/>
              <a:t>SOSYAL MEDYA</a:t>
            </a:r>
            <a:endParaRPr lang="tr-TR" b="1" dirty="0"/>
          </a:p>
        </p:txBody>
      </p:sp>
    </p:spTree>
    <p:extLst>
      <p:ext uri="{BB962C8B-B14F-4D97-AF65-F5344CB8AC3E}">
        <p14:creationId xmlns:p14="http://schemas.microsoft.com/office/powerpoint/2010/main" val="2907921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605818"/>
            <a:ext cx="10515600" cy="4351338"/>
          </a:xfrm>
        </p:spPr>
        <p:txBody>
          <a:bodyPr>
            <a:normAutofit/>
          </a:bodyPr>
          <a:lstStyle/>
          <a:p>
            <a:pPr marL="0" indent="0">
              <a:buNone/>
            </a:pPr>
            <a:r>
              <a:rPr lang="tr-TR" sz="2600" b="1" dirty="0" smtClean="0"/>
              <a:t>Görsel Çalışmalar:</a:t>
            </a:r>
            <a:endParaRPr lang="tr-TR" sz="2600" b="1" dirty="0"/>
          </a:p>
          <a:p>
            <a:pPr lvl="0"/>
            <a:r>
              <a:rPr lang="tr-TR" sz="2600" dirty="0" smtClean="0"/>
              <a:t>140 </a:t>
            </a:r>
            <a:r>
              <a:rPr lang="tr-TR" sz="2600" dirty="0"/>
              <a:t>adet banner</a:t>
            </a:r>
          </a:p>
          <a:p>
            <a:pPr lvl="0"/>
            <a:r>
              <a:rPr lang="tr-TR" sz="2600" dirty="0"/>
              <a:t>30 </a:t>
            </a:r>
            <a:r>
              <a:rPr lang="tr-TR" sz="2600" dirty="0" err="1"/>
              <a:t>mailing</a:t>
            </a:r>
            <a:endParaRPr lang="tr-TR" sz="2600" dirty="0"/>
          </a:p>
          <a:p>
            <a:pPr lvl="0"/>
            <a:r>
              <a:rPr lang="tr-TR" sz="2600" dirty="0"/>
              <a:t>1 adet tanıtım videosu (30 </a:t>
            </a:r>
            <a:r>
              <a:rPr lang="tr-TR" sz="2600" dirty="0" err="1"/>
              <a:t>sn’ye</a:t>
            </a:r>
            <a:r>
              <a:rPr lang="tr-TR" sz="2600" dirty="0"/>
              <a:t> kadar)</a:t>
            </a:r>
          </a:p>
          <a:p>
            <a:pPr lvl="0"/>
            <a:r>
              <a:rPr lang="tr-TR" sz="2600" dirty="0"/>
              <a:t>3 tane </a:t>
            </a:r>
            <a:r>
              <a:rPr lang="tr-TR" sz="2600" dirty="0" err="1"/>
              <a:t>master</a:t>
            </a:r>
            <a:r>
              <a:rPr lang="tr-TR" sz="2600" dirty="0"/>
              <a:t> banner afiş çalışılması ve ihtiyaç halinde 3 tane </a:t>
            </a:r>
            <a:r>
              <a:rPr lang="tr-TR" sz="2600" dirty="0" smtClean="0"/>
              <a:t>uyarlama</a:t>
            </a:r>
          </a:p>
          <a:p>
            <a:pPr lvl="0"/>
            <a:r>
              <a:rPr lang="tr-TR" sz="2600" dirty="0" smtClean="0"/>
              <a:t>Hesap yönetimi kapsamında aylık </a:t>
            </a:r>
            <a:r>
              <a:rPr lang="tr-TR" sz="2600" dirty="0"/>
              <a:t>olarak 30 adet </a:t>
            </a:r>
            <a:r>
              <a:rPr lang="tr-TR" sz="2600" dirty="0" err="1"/>
              <a:t>jpg</a:t>
            </a:r>
            <a:r>
              <a:rPr lang="tr-TR" sz="2600" dirty="0"/>
              <a:t> ve 5 adet kısa video  (15 </a:t>
            </a:r>
            <a:r>
              <a:rPr lang="tr-TR" sz="2600" dirty="0" err="1"/>
              <a:t>sn</a:t>
            </a:r>
            <a:r>
              <a:rPr lang="tr-TR" sz="2600" dirty="0"/>
              <a:t> </a:t>
            </a:r>
            <a:r>
              <a:rPr lang="tr-TR" sz="2600" dirty="0" err="1"/>
              <a:t>maks</a:t>
            </a:r>
            <a:r>
              <a:rPr lang="tr-TR" sz="2600" dirty="0"/>
              <a:t>) </a:t>
            </a:r>
            <a:endParaRPr lang="tr-TR" sz="2600" dirty="0" smtClean="0"/>
          </a:p>
          <a:p>
            <a:pPr lvl="0"/>
            <a:r>
              <a:rPr lang="tr-TR" sz="2600" dirty="0" smtClean="0"/>
              <a:t>6 Afiş</a:t>
            </a:r>
            <a:endParaRPr lang="tr-TR" sz="2600" dirty="0"/>
          </a:p>
        </p:txBody>
      </p:sp>
      <p:sp>
        <p:nvSpPr>
          <p:cNvPr id="4" name="Unvan 1"/>
          <p:cNvSpPr>
            <a:spLocks noGrp="1"/>
          </p:cNvSpPr>
          <p:nvPr>
            <p:ph type="title"/>
          </p:nvPr>
        </p:nvSpPr>
        <p:spPr>
          <a:xfrm>
            <a:off x="838200" y="365125"/>
            <a:ext cx="10515600" cy="1325563"/>
          </a:xfrm>
        </p:spPr>
        <p:txBody>
          <a:bodyPr/>
          <a:lstStyle/>
          <a:p>
            <a:r>
              <a:rPr lang="tr-TR" b="1" dirty="0" smtClean="0"/>
              <a:t>SOSYAL MEDYA</a:t>
            </a:r>
            <a:endParaRPr lang="tr-TR" b="1" dirty="0"/>
          </a:p>
        </p:txBody>
      </p:sp>
      <p:pic>
        <p:nvPicPr>
          <p:cNvPr id="5" name="İçerik Yer Tutucusu 3"/>
          <p:cNvPicPr>
            <a:picLocks noChangeAspect="1"/>
          </p:cNvPicPr>
          <p:nvPr/>
        </p:nvPicPr>
        <p:blipFill rotWithShape="1">
          <a:blip r:embed="rId2" cstate="print">
            <a:extLst>
              <a:ext uri="{28A0092B-C50C-407E-A947-70E740481C1C}">
                <a14:useLocalDpi xmlns:a14="http://schemas.microsoft.com/office/drawing/2010/main" val="0"/>
              </a:ext>
            </a:extLst>
          </a:blip>
          <a:srcRect t="64964"/>
          <a:stretch/>
        </p:blipFill>
        <p:spPr>
          <a:xfrm>
            <a:off x="0" y="5434149"/>
            <a:ext cx="12192000" cy="1423851"/>
          </a:xfrm>
          <a:prstGeom prst="rect">
            <a:avLst/>
          </a:prstGeom>
        </p:spPr>
      </p:pic>
    </p:spTree>
    <p:extLst>
      <p:ext uri="{BB962C8B-B14F-4D97-AF65-F5344CB8AC3E}">
        <p14:creationId xmlns:p14="http://schemas.microsoft.com/office/powerpoint/2010/main" val="655435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752084"/>
            <a:ext cx="10515600" cy="3773070"/>
          </a:xfrm>
        </p:spPr>
        <p:txBody>
          <a:bodyPr>
            <a:normAutofit/>
          </a:bodyPr>
          <a:lstStyle/>
          <a:p>
            <a:pPr marL="0" indent="0" algn="just">
              <a:buNone/>
            </a:pPr>
            <a:r>
              <a:rPr lang="tr-TR" b="1" dirty="0" smtClean="0"/>
              <a:t>Kurgu</a:t>
            </a:r>
            <a:endParaRPr lang="tr-TR" b="1" dirty="0"/>
          </a:p>
          <a:p>
            <a:pPr lvl="0" algn="just"/>
            <a:r>
              <a:rPr lang="tr-TR" sz="2600" dirty="0" smtClean="0"/>
              <a:t>Ajans ve MBB ekibi </a:t>
            </a:r>
            <a:r>
              <a:rPr lang="tr-TR" sz="2600" dirty="0"/>
              <a:t>ortaklığı ile her ayın son haftası yapılacak toplantıya istinaden gelecek ayın içerik planları hazırlanacak ve ajans ile paylaşılan materyal, görsel, fotoğraf, içerik vb. bilgiler ile tüm sosyal medya hesaplarından ilgili girişler yapılacaktır.</a:t>
            </a:r>
          </a:p>
          <a:p>
            <a:pPr lvl="0" algn="just"/>
            <a:r>
              <a:rPr lang="tr-TR" sz="2600" dirty="0"/>
              <a:t>Etkinliğin gerçekleşeceği günler sosyal medya yönetim ekibinden 2 kişi etkinlik alanına giderek daha önceden marka ile birlikte yapılan toplantılarda mutabık kalınan şekilde içerik üretimi sağlayacaktır. </a:t>
            </a:r>
            <a:endParaRPr lang="tr-TR" sz="2600" dirty="0"/>
          </a:p>
        </p:txBody>
      </p:sp>
      <p:pic>
        <p:nvPicPr>
          <p:cNvPr id="5" name="İçerik Yer Tutucusu 3"/>
          <p:cNvPicPr>
            <a:picLocks noChangeAspect="1"/>
          </p:cNvPicPr>
          <p:nvPr/>
        </p:nvPicPr>
        <p:blipFill rotWithShape="1">
          <a:blip r:embed="rId2" cstate="print">
            <a:extLst>
              <a:ext uri="{28A0092B-C50C-407E-A947-70E740481C1C}">
                <a14:useLocalDpi xmlns:a14="http://schemas.microsoft.com/office/drawing/2010/main" val="0"/>
              </a:ext>
            </a:extLst>
          </a:blip>
          <a:srcRect t="64964"/>
          <a:stretch/>
        </p:blipFill>
        <p:spPr>
          <a:xfrm>
            <a:off x="0" y="5434149"/>
            <a:ext cx="12192000" cy="1423851"/>
          </a:xfrm>
          <a:prstGeom prst="rect">
            <a:avLst/>
          </a:prstGeom>
        </p:spPr>
      </p:pic>
      <p:sp>
        <p:nvSpPr>
          <p:cNvPr id="12" name="Unvan 1"/>
          <p:cNvSpPr>
            <a:spLocks noGrp="1"/>
          </p:cNvSpPr>
          <p:nvPr>
            <p:ph type="title"/>
          </p:nvPr>
        </p:nvSpPr>
        <p:spPr>
          <a:xfrm>
            <a:off x="838200" y="365125"/>
            <a:ext cx="10515600" cy="1325563"/>
          </a:xfrm>
        </p:spPr>
        <p:txBody>
          <a:bodyPr/>
          <a:lstStyle/>
          <a:p>
            <a:r>
              <a:rPr lang="tr-TR" b="1" dirty="0" smtClean="0"/>
              <a:t>SOSYAL MEDYA</a:t>
            </a:r>
            <a:endParaRPr lang="tr-TR" b="1" dirty="0"/>
          </a:p>
        </p:txBody>
      </p:sp>
    </p:spTree>
    <p:extLst>
      <p:ext uri="{BB962C8B-B14F-4D97-AF65-F5344CB8AC3E}">
        <p14:creationId xmlns:p14="http://schemas.microsoft.com/office/powerpoint/2010/main" val="3669143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80486"/>
            <a:ext cx="10515600" cy="1325563"/>
          </a:xfrm>
        </p:spPr>
        <p:txBody>
          <a:bodyPr/>
          <a:lstStyle/>
          <a:p>
            <a:r>
              <a:rPr lang="tr-TR" b="1" dirty="0" smtClean="0"/>
              <a:t>PR</a:t>
            </a:r>
            <a:endParaRPr lang="tr-TR" b="1" dirty="0"/>
          </a:p>
        </p:txBody>
      </p:sp>
      <p:sp>
        <p:nvSpPr>
          <p:cNvPr id="3" name="İçerik Yer Tutucusu 2"/>
          <p:cNvSpPr>
            <a:spLocks noGrp="1"/>
          </p:cNvSpPr>
          <p:nvPr>
            <p:ph idx="1"/>
          </p:nvPr>
        </p:nvSpPr>
        <p:spPr>
          <a:xfrm>
            <a:off x="838200" y="1386750"/>
            <a:ext cx="10515600" cy="4351338"/>
          </a:xfrm>
        </p:spPr>
        <p:txBody>
          <a:bodyPr/>
          <a:lstStyle/>
          <a:p>
            <a:r>
              <a:rPr lang="tr-TR" dirty="0" smtClean="0"/>
              <a:t>Medya Sponsorluğu (CNN</a:t>
            </a:r>
            <a:r>
              <a:rPr lang="tr-TR" dirty="0"/>
              <a:t> </a:t>
            </a:r>
            <a:r>
              <a:rPr lang="tr-TR" dirty="0" smtClean="0"/>
              <a:t>ya da</a:t>
            </a:r>
            <a:r>
              <a:rPr lang="tr-TR" dirty="0" smtClean="0"/>
              <a:t> Ciner)</a:t>
            </a:r>
          </a:p>
          <a:p>
            <a:r>
              <a:rPr lang="tr-TR" dirty="0" err="1" smtClean="0"/>
              <a:t>Podcast</a:t>
            </a:r>
            <a:r>
              <a:rPr lang="tr-TR" dirty="0" smtClean="0"/>
              <a:t> Serisi</a:t>
            </a:r>
          </a:p>
          <a:p>
            <a:r>
              <a:rPr lang="tr-TR" dirty="0" err="1" smtClean="0"/>
              <a:t>Outdoor</a:t>
            </a:r>
            <a:r>
              <a:rPr lang="tr-TR" dirty="0" smtClean="0"/>
              <a:t> Reklamlar (</a:t>
            </a:r>
            <a:r>
              <a:rPr lang="tr-TR" dirty="0" err="1" smtClean="0"/>
              <a:t>İBB’nin</a:t>
            </a:r>
            <a:r>
              <a:rPr lang="tr-TR" dirty="0" smtClean="0"/>
              <a:t> sponsorluğunda)</a:t>
            </a:r>
          </a:p>
          <a:p>
            <a:pPr lvl="1"/>
            <a:r>
              <a:rPr lang="tr-TR" dirty="0" smtClean="0"/>
              <a:t>Üstgeçitler</a:t>
            </a:r>
          </a:p>
          <a:p>
            <a:pPr lvl="1"/>
            <a:r>
              <a:rPr lang="tr-TR" dirty="0" smtClean="0"/>
              <a:t>Billboardlar</a:t>
            </a:r>
          </a:p>
          <a:p>
            <a:pPr lvl="1"/>
            <a:r>
              <a:rPr lang="tr-TR" dirty="0" err="1" smtClean="0"/>
              <a:t>Modyo</a:t>
            </a:r>
            <a:r>
              <a:rPr lang="tr-TR" dirty="0" smtClean="0"/>
              <a:t> TV (Metro, </a:t>
            </a:r>
            <a:r>
              <a:rPr lang="tr-TR" dirty="0" err="1" smtClean="0"/>
              <a:t>Metrobüs</a:t>
            </a:r>
            <a:r>
              <a:rPr lang="tr-TR" dirty="0" smtClean="0"/>
              <a:t>, Vapur, Meydanlar)</a:t>
            </a:r>
          </a:p>
          <a:p>
            <a:r>
              <a:rPr lang="tr-TR" dirty="0" smtClean="0"/>
              <a:t>Afiş Gönderimleri (Üniversiteler, Belediyeler, Paydaşlar)</a:t>
            </a:r>
          </a:p>
          <a:p>
            <a:r>
              <a:rPr lang="tr-TR" dirty="0" smtClean="0"/>
              <a:t>Davetiye Gönderimleri (Online ve Offline)</a:t>
            </a:r>
          </a:p>
          <a:p>
            <a:endParaRPr lang="tr-TR" dirty="0" smtClean="0"/>
          </a:p>
          <a:p>
            <a:endParaRPr lang="tr-TR" dirty="0"/>
          </a:p>
        </p:txBody>
      </p:sp>
      <p:pic>
        <p:nvPicPr>
          <p:cNvPr id="4" name="İçerik Yer Tutucusu 3"/>
          <p:cNvPicPr>
            <a:picLocks noChangeAspect="1"/>
          </p:cNvPicPr>
          <p:nvPr/>
        </p:nvPicPr>
        <p:blipFill rotWithShape="1">
          <a:blip r:embed="rId2" cstate="print">
            <a:extLst>
              <a:ext uri="{28A0092B-C50C-407E-A947-70E740481C1C}">
                <a14:useLocalDpi xmlns:a14="http://schemas.microsoft.com/office/drawing/2010/main" val="0"/>
              </a:ext>
            </a:extLst>
          </a:blip>
          <a:srcRect t="64964"/>
          <a:stretch/>
        </p:blipFill>
        <p:spPr>
          <a:xfrm>
            <a:off x="0" y="5434149"/>
            <a:ext cx="12192000" cy="1423851"/>
          </a:xfrm>
          <a:prstGeom prst="rect">
            <a:avLst/>
          </a:prstGeom>
        </p:spPr>
      </p:pic>
    </p:spTree>
    <p:extLst>
      <p:ext uri="{BB962C8B-B14F-4D97-AF65-F5344CB8AC3E}">
        <p14:creationId xmlns:p14="http://schemas.microsoft.com/office/powerpoint/2010/main" val="712007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Podcast</a:t>
            </a:r>
            <a:r>
              <a:rPr lang="tr-TR" b="1" dirty="0"/>
              <a:t> </a:t>
            </a:r>
            <a:r>
              <a:rPr lang="tr-TR" b="1" dirty="0" smtClean="0"/>
              <a:t>Serisi</a:t>
            </a:r>
            <a:endParaRPr lang="tr-TR" b="1" dirty="0"/>
          </a:p>
        </p:txBody>
      </p:sp>
      <p:sp>
        <p:nvSpPr>
          <p:cNvPr id="3" name="İçerik Yer Tutucusu 2"/>
          <p:cNvSpPr>
            <a:spLocks noGrp="1"/>
          </p:cNvSpPr>
          <p:nvPr>
            <p:ph idx="1"/>
          </p:nvPr>
        </p:nvSpPr>
        <p:spPr/>
        <p:txBody>
          <a:bodyPr/>
          <a:lstStyle/>
          <a:p>
            <a:pPr marL="0" indent="0">
              <a:buNone/>
            </a:pPr>
            <a:r>
              <a:rPr lang="tr-TR" dirty="0" err="1"/>
              <a:t>Podcast</a:t>
            </a:r>
            <a:r>
              <a:rPr lang="tr-TR" dirty="0"/>
              <a:t> gerek oluşturduğu sadık hedef kitle gerek sağladığı yüksek etkileşimle pazarlamanın en kuvvetli araçlarından biri olmaya aday</a:t>
            </a:r>
            <a:r>
              <a:rPr lang="tr-TR" dirty="0" smtClean="0"/>
              <a:t>.</a:t>
            </a:r>
          </a:p>
          <a:p>
            <a:pPr marL="0" indent="0">
              <a:buNone/>
            </a:pPr>
            <a:r>
              <a:rPr lang="tr-TR" dirty="0" smtClean="0"/>
              <a:t>Bu alanda şehircilik hakkında </a:t>
            </a:r>
            <a:r>
              <a:rPr lang="tr-TR" dirty="0" err="1" smtClean="0"/>
              <a:t>podcast</a:t>
            </a:r>
            <a:r>
              <a:rPr lang="tr-TR" dirty="0" smtClean="0"/>
              <a:t> serisi yaptırmayı hedefleniyor. </a:t>
            </a:r>
            <a:endParaRPr lang="tr-TR" dirty="0"/>
          </a:p>
        </p:txBody>
      </p:sp>
      <p:pic>
        <p:nvPicPr>
          <p:cNvPr id="4" name="İçerik Yer Tutucusu 3"/>
          <p:cNvPicPr>
            <a:picLocks noChangeAspect="1"/>
          </p:cNvPicPr>
          <p:nvPr/>
        </p:nvPicPr>
        <p:blipFill rotWithShape="1">
          <a:blip r:embed="rId3" cstate="print">
            <a:extLst>
              <a:ext uri="{28A0092B-C50C-407E-A947-70E740481C1C}">
                <a14:useLocalDpi xmlns:a14="http://schemas.microsoft.com/office/drawing/2010/main" val="0"/>
              </a:ext>
            </a:extLst>
          </a:blip>
          <a:srcRect t="64964"/>
          <a:stretch/>
        </p:blipFill>
        <p:spPr>
          <a:xfrm>
            <a:off x="0" y="5434149"/>
            <a:ext cx="12192000" cy="1423851"/>
          </a:xfrm>
          <a:prstGeom prst="rect">
            <a:avLst/>
          </a:prstGeom>
        </p:spPr>
      </p:pic>
    </p:spTree>
    <p:extLst>
      <p:ext uri="{BB962C8B-B14F-4D97-AF65-F5344CB8AC3E}">
        <p14:creationId xmlns:p14="http://schemas.microsoft.com/office/powerpoint/2010/main" val="3048124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GELENEKSEL MEDYA</a:t>
            </a:r>
            <a:endParaRPr lang="tr-TR" b="1" dirty="0"/>
          </a:p>
        </p:txBody>
      </p:sp>
      <p:pic>
        <p:nvPicPr>
          <p:cNvPr id="4" name="İçerik Yer Tutucusu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4964"/>
          <a:stretch/>
        </p:blipFill>
        <p:spPr>
          <a:xfrm>
            <a:off x="0" y="5434149"/>
            <a:ext cx="12192000" cy="1423851"/>
          </a:xfrm>
        </p:spPr>
      </p:pic>
      <p:sp>
        <p:nvSpPr>
          <p:cNvPr id="5" name="İçerik Yer Tutucusu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smtClean="0"/>
              <a:t>Basın Bültenlerinin Gönderimi</a:t>
            </a:r>
          </a:p>
          <a:p>
            <a:r>
              <a:rPr lang="tr-TR" dirty="0" smtClean="0"/>
              <a:t>TV Programı</a:t>
            </a:r>
          </a:p>
        </p:txBody>
      </p:sp>
    </p:spTree>
    <p:extLst>
      <p:ext uri="{BB962C8B-B14F-4D97-AF65-F5344CB8AC3E}">
        <p14:creationId xmlns:p14="http://schemas.microsoft.com/office/powerpoint/2010/main" val="3805873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451</Words>
  <Application>Microsoft Office PowerPoint</Application>
  <PresentationFormat>Geniş ekran</PresentationFormat>
  <Paragraphs>70</Paragraphs>
  <Slides>12</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Arial</vt:lpstr>
      <vt:lpstr>Calibri</vt:lpstr>
      <vt:lpstr>Calibri Light</vt:lpstr>
      <vt:lpstr>Office Teması</vt:lpstr>
      <vt:lpstr>ın</vt:lpstr>
      <vt:lpstr>Websitesi: www.marmaraurbanforum.org</vt:lpstr>
      <vt:lpstr>SOSYAL MEDYA</vt:lpstr>
      <vt:lpstr>SOSYAL MEDYA</vt:lpstr>
      <vt:lpstr>SOSYAL MEDYA</vt:lpstr>
      <vt:lpstr>SOSYAL MEDYA</vt:lpstr>
      <vt:lpstr>PR</vt:lpstr>
      <vt:lpstr>Podcast Serisi</vt:lpstr>
      <vt:lpstr>GELENEKSEL MEDYA</vt:lpstr>
      <vt:lpstr>TV Programı</vt:lpstr>
      <vt:lpstr>Etkinlik Esnası ve Sonrası</vt:lpstr>
      <vt:lpstr>PowerPoint Sunusu</vt:lpstr>
    </vt:vector>
  </TitlesOfParts>
  <Company>SolidShare.Net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Progressive</dc:creator>
  <cp:lastModifiedBy>Progressive</cp:lastModifiedBy>
  <cp:revision>12</cp:revision>
  <dcterms:created xsi:type="dcterms:W3CDTF">2019-06-28T06:34:01Z</dcterms:created>
  <dcterms:modified xsi:type="dcterms:W3CDTF">2019-07-01T08:14:51Z</dcterms:modified>
</cp:coreProperties>
</file>